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381" r:id="rId2"/>
    <p:sldId id="383" r:id="rId3"/>
    <p:sldId id="413" r:id="rId4"/>
    <p:sldId id="652" r:id="rId5"/>
    <p:sldId id="651" r:id="rId6"/>
    <p:sldId id="657" r:id="rId7"/>
    <p:sldId id="650" r:id="rId8"/>
    <p:sldId id="656" r:id="rId9"/>
    <p:sldId id="653" r:id="rId10"/>
    <p:sldId id="658" r:id="rId11"/>
    <p:sldId id="654" r:id="rId12"/>
    <p:sldId id="659" r:id="rId13"/>
    <p:sldId id="607" r:id="rId14"/>
    <p:sldId id="660" r:id="rId15"/>
    <p:sldId id="661" r:id="rId16"/>
    <p:sldId id="662" r:id="rId17"/>
    <p:sldId id="663" r:id="rId18"/>
    <p:sldId id="664" r:id="rId19"/>
    <p:sldId id="665" r:id="rId20"/>
    <p:sldId id="666" r:id="rId21"/>
    <p:sldId id="667" r:id="rId22"/>
    <p:sldId id="668" r:id="rId23"/>
    <p:sldId id="670" r:id="rId24"/>
    <p:sldId id="671" r:id="rId25"/>
    <p:sldId id="655" r:id="rId26"/>
    <p:sldId id="624" r:id="rId27"/>
    <p:sldId id="299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68">
          <p15:clr>
            <a:srgbClr val="A4A3A4"/>
          </p15:clr>
        </p15:guide>
        <p15:guide id="2" pos="379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A4D"/>
    <a:srgbClr val="251A4B"/>
    <a:srgbClr val="241A4B"/>
    <a:srgbClr val="271A4A"/>
    <a:srgbClr val="2A1947"/>
    <a:srgbClr val="2C1845"/>
    <a:srgbClr val="2B1945"/>
    <a:srgbClr val="2E1842"/>
    <a:srgbClr val="30173F"/>
    <a:srgbClr val="281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7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09" y="38"/>
      </p:cViewPr>
      <p:guideLst>
        <p:guide orient="horz" pos="1868"/>
        <p:guide pos="37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CA8B46-81AE-4A03-9552-EAF3221E279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E64C557-B559-4F07-B2D5-E5035DC87DC7}">
      <dgm:prSet phldrT="[文本]" custT="1"/>
      <dgm:spPr/>
      <dgm:t>
        <a:bodyPr/>
        <a:lstStyle/>
        <a:p>
          <a:r>
            <a:rPr lang="zh-CN" altLang="en-US" sz="1800" dirty="0">
              <a:latin typeface="微软雅黑" pitchFamily="34" charset="-122"/>
              <a:ea typeface="微软雅黑" pitchFamily="34" charset="-122"/>
            </a:rPr>
            <a:t>功能</a:t>
          </a:r>
        </a:p>
      </dgm:t>
    </dgm:pt>
    <dgm:pt modelId="{58CEA84A-1D4D-438B-89DD-94420EFAFFB0}" type="parTrans" cxnId="{65C16C0E-C67E-4E98-9554-9DD077BB3F6D}">
      <dgm:prSet/>
      <dgm:spPr/>
      <dgm:t>
        <a:bodyPr/>
        <a:lstStyle/>
        <a:p>
          <a:endParaRPr lang="zh-CN" altLang="en-US"/>
        </a:p>
      </dgm:t>
    </dgm:pt>
    <dgm:pt modelId="{CAC49601-0D3F-4697-8348-5FA3E451789D}" type="sibTrans" cxnId="{65C16C0E-C67E-4E98-9554-9DD077BB3F6D}">
      <dgm:prSet/>
      <dgm:spPr/>
      <dgm:t>
        <a:bodyPr/>
        <a:lstStyle/>
        <a:p>
          <a:endParaRPr lang="zh-CN" altLang="en-US"/>
        </a:p>
      </dgm:t>
    </dgm:pt>
    <dgm:pt modelId="{94C62322-42EA-4C4A-B533-16F4B527BB9B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集中监视</a:t>
          </a:r>
        </a:p>
      </dgm:t>
    </dgm:pt>
    <dgm:pt modelId="{DAA42FB9-AE63-4A7B-98BC-4526235058AB}" type="parTrans" cxnId="{23C82220-B02D-4CAD-A3F0-CD6EFB7EE0FB}">
      <dgm:prSet/>
      <dgm:spPr/>
      <dgm:t>
        <a:bodyPr/>
        <a:lstStyle/>
        <a:p>
          <a:endParaRPr lang="zh-CN" altLang="en-US"/>
        </a:p>
      </dgm:t>
    </dgm:pt>
    <dgm:pt modelId="{2696C66E-C9C5-4A95-9485-93D1F075F75F}" type="sibTrans" cxnId="{23C82220-B02D-4CAD-A3F0-CD6EFB7EE0FB}">
      <dgm:prSet/>
      <dgm:spPr/>
      <dgm:t>
        <a:bodyPr/>
        <a:lstStyle/>
        <a:p>
          <a:endParaRPr lang="zh-CN" altLang="en-US"/>
        </a:p>
      </dgm:t>
    </dgm:pt>
    <dgm:pt modelId="{3B5A0735-F401-439E-9B43-EECAF4FDB686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数据查询与分析</a:t>
          </a:r>
        </a:p>
      </dgm:t>
    </dgm:pt>
    <dgm:pt modelId="{2DD6EA70-1AA8-40CD-BF06-6E06EB9E6E77}" type="parTrans" cxnId="{8AF7C05E-C269-4EDF-9E5B-8B4C9549CDC0}">
      <dgm:prSet/>
      <dgm:spPr/>
      <dgm:t>
        <a:bodyPr/>
        <a:lstStyle/>
        <a:p>
          <a:endParaRPr lang="zh-CN" altLang="en-US"/>
        </a:p>
      </dgm:t>
    </dgm:pt>
    <dgm:pt modelId="{3B79675B-BAA9-4E42-B83D-C943B2E53790}" type="sibTrans" cxnId="{8AF7C05E-C269-4EDF-9E5B-8B4C9549CDC0}">
      <dgm:prSet/>
      <dgm:spPr/>
      <dgm:t>
        <a:bodyPr/>
        <a:lstStyle/>
        <a:p>
          <a:endParaRPr lang="zh-CN" altLang="en-US"/>
        </a:p>
      </dgm:t>
    </dgm:pt>
    <dgm:pt modelId="{2A9A575C-5452-4EFA-B999-81C1777AC0F8}">
      <dgm:prSet phldrT="[文本]" custT="1"/>
      <dgm:spPr/>
      <dgm:t>
        <a:bodyPr/>
        <a:lstStyle/>
        <a:p>
          <a:r>
            <a:rPr lang="zh-CN" altLang="en-US" sz="1800" dirty="0">
              <a:latin typeface="微软雅黑" pitchFamily="34" charset="-122"/>
              <a:ea typeface="微软雅黑" pitchFamily="34" charset="-122"/>
            </a:rPr>
            <a:t>性能</a:t>
          </a:r>
        </a:p>
      </dgm:t>
    </dgm:pt>
    <dgm:pt modelId="{2101DAFC-733C-46BA-BF2C-A53886FD6A00}" type="parTrans" cxnId="{AA7C1137-98E0-4C68-A0C4-7910FEDF9F79}">
      <dgm:prSet/>
      <dgm:spPr/>
      <dgm:t>
        <a:bodyPr/>
        <a:lstStyle/>
        <a:p>
          <a:endParaRPr lang="zh-CN" altLang="en-US"/>
        </a:p>
      </dgm:t>
    </dgm:pt>
    <dgm:pt modelId="{12185432-B4F8-4F34-80D4-AA4A13CA7BD7}" type="sibTrans" cxnId="{AA7C1137-98E0-4C68-A0C4-7910FEDF9F79}">
      <dgm:prSet/>
      <dgm:spPr/>
      <dgm:t>
        <a:bodyPr/>
        <a:lstStyle/>
        <a:p>
          <a:endParaRPr lang="zh-CN" altLang="en-US"/>
        </a:p>
      </dgm:t>
    </dgm:pt>
    <dgm:pt modelId="{1AA2FD3D-03D5-4106-B4A4-EC1767D738B3}">
      <dgm:prSet phldrT="[文本]" custT="1"/>
      <dgm:spPr/>
      <dgm:t>
        <a:bodyPr/>
        <a:lstStyle/>
        <a:p>
          <a:r>
            <a:rPr lang="zh-CN" sz="1600" dirty="0">
              <a:latin typeface="微软雅黑" pitchFamily="34" charset="-122"/>
              <a:ea typeface="微软雅黑" pitchFamily="34" charset="-122"/>
            </a:rPr>
            <a:t>系统平均响应时间不超过</a:t>
          </a:r>
          <a:r>
            <a:rPr lang="en-US" sz="1600" dirty="0">
              <a:latin typeface="微软雅黑" pitchFamily="34" charset="-122"/>
              <a:ea typeface="微软雅黑" pitchFamily="34" charset="-122"/>
            </a:rPr>
            <a:t>5</a:t>
          </a:r>
          <a:r>
            <a:rPr lang="zh-CN" sz="1600" dirty="0">
              <a:latin typeface="微软雅黑" pitchFamily="34" charset="-122"/>
              <a:ea typeface="微软雅黑" pitchFamily="34" charset="-122"/>
            </a:rPr>
            <a:t>秒</a:t>
          </a:r>
          <a:endParaRPr lang="zh-CN" altLang="en-US" sz="1600" dirty="0">
            <a:latin typeface="微软雅黑" pitchFamily="34" charset="-122"/>
            <a:ea typeface="微软雅黑" pitchFamily="34" charset="-122"/>
          </a:endParaRPr>
        </a:p>
      </dgm:t>
    </dgm:pt>
    <dgm:pt modelId="{7FDCDCD1-881D-407A-80A2-DDA0D45BDEBF}" type="parTrans" cxnId="{06AFC21E-C56A-4727-BD96-F48DAD99E4DD}">
      <dgm:prSet/>
      <dgm:spPr/>
      <dgm:t>
        <a:bodyPr/>
        <a:lstStyle/>
        <a:p>
          <a:endParaRPr lang="zh-CN" altLang="en-US"/>
        </a:p>
      </dgm:t>
    </dgm:pt>
    <dgm:pt modelId="{AB1E5EB4-83C2-4BC8-8882-2BE36738BFC7}" type="sibTrans" cxnId="{06AFC21E-C56A-4727-BD96-F48DAD99E4DD}">
      <dgm:prSet/>
      <dgm:spPr/>
      <dgm:t>
        <a:bodyPr/>
        <a:lstStyle/>
        <a:p>
          <a:endParaRPr lang="zh-CN" altLang="en-US"/>
        </a:p>
      </dgm:t>
    </dgm:pt>
    <dgm:pt modelId="{9F69DD8D-7B20-4280-9202-7C1C0CD0E662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并发数大于</a:t>
          </a:r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100</a:t>
          </a:r>
          <a:endParaRPr lang="zh-CN" altLang="en-US" sz="1600" dirty="0">
            <a:latin typeface="微软雅黑" pitchFamily="34" charset="-122"/>
            <a:ea typeface="微软雅黑" pitchFamily="34" charset="-122"/>
          </a:endParaRPr>
        </a:p>
      </dgm:t>
    </dgm:pt>
    <dgm:pt modelId="{81D022CB-6FAE-4472-BCA8-110C644A5E56}" type="parTrans" cxnId="{CFEE42F6-E962-4DC5-9CFC-F29D25235EF2}">
      <dgm:prSet/>
      <dgm:spPr/>
      <dgm:t>
        <a:bodyPr/>
        <a:lstStyle/>
        <a:p>
          <a:endParaRPr lang="zh-CN" altLang="en-US"/>
        </a:p>
      </dgm:t>
    </dgm:pt>
    <dgm:pt modelId="{374473A5-C85A-42A3-AEEA-2434FB900C75}" type="sibTrans" cxnId="{CFEE42F6-E962-4DC5-9CFC-F29D25235EF2}">
      <dgm:prSet/>
      <dgm:spPr/>
      <dgm:t>
        <a:bodyPr/>
        <a:lstStyle/>
        <a:p>
          <a:endParaRPr lang="zh-CN" altLang="en-US"/>
        </a:p>
      </dgm:t>
    </dgm:pt>
    <dgm:pt modelId="{F8E7D5A8-144A-47DA-A1EB-C3FABB72FE31}">
      <dgm:prSet phldrT="[文本]" custT="1"/>
      <dgm:spPr/>
      <dgm:t>
        <a:bodyPr/>
        <a:lstStyle/>
        <a:p>
          <a:r>
            <a:rPr lang="zh-CN" altLang="en-US" sz="1800" dirty="0">
              <a:latin typeface="微软雅黑" pitchFamily="34" charset="-122"/>
              <a:ea typeface="微软雅黑" pitchFamily="34" charset="-122"/>
            </a:rPr>
            <a:t>可靠性</a:t>
          </a:r>
        </a:p>
      </dgm:t>
    </dgm:pt>
    <dgm:pt modelId="{DC30FE05-6544-40A4-B55B-4C85A4DBE05F}" type="parTrans" cxnId="{0F654CBC-0420-49E8-8CAF-12A694345716}">
      <dgm:prSet/>
      <dgm:spPr/>
      <dgm:t>
        <a:bodyPr/>
        <a:lstStyle/>
        <a:p>
          <a:endParaRPr lang="zh-CN" altLang="en-US"/>
        </a:p>
      </dgm:t>
    </dgm:pt>
    <dgm:pt modelId="{0FF10EFF-A729-4921-9260-1B240A42410F}" type="sibTrans" cxnId="{0F654CBC-0420-49E8-8CAF-12A694345716}">
      <dgm:prSet/>
      <dgm:spPr/>
      <dgm:t>
        <a:bodyPr/>
        <a:lstStyle/>
        <a:p>
          <a:endParaRPr lang="zh-CN" altLang="en-US"/>
        </a:p>
      </dgm:t>
    </dgm:pt>
    <dgm:pt modelId="{A3BF2365-D07A-4552-A372-F9A9B01EC9AB}">
      <dgm:prSet phldrT="[文本]" custT="1"/>
      <dgm:spPr/>
      <dgm:t>
        <a:bodyPr/>
        <a:lstStyle/>
        <a:p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App</a:t>
          </a:r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稳定运行不闪退</a:t>
          </a:r>
        </a:p>
      </dgm:t>
    </dgm:pt>
    <dgm:pt modelId="{A56242F7-572C-4099-9BB6-A9A0808B8277}" type="parTrans" cxnId="{5A8567B4-2E43-4C04-85C7-1D5785D5C169}">
      <dgm:prSet/>
      <dgm:spPr/>
      <dgm:t>
        <a:bodyPr/>
        <a:lstStyle/>
        <a:p>
          <a:endParaRPr lang="zh-CN" altLang="en-US"/>
        </a:p>
      </dgm:t>
    </dgm:pt>
    <dgm:pt modelId="{B5E42FFA-91FA-4332-A92D-BCB7A83A533E}" type="sibTrans" cxnId="{5A8567B4-2E43-4C04-85C7-1D5785D5C169}">
      <dgm:prSet/>
      <dgm:spPr/>
      <dgm:t>
        <a:bodyPr/>
        <a:lstStyle/>
        <a:p>
          <a:endParaRPr lang="zh-CN" altLang="en-US"/>
        </a:p>
      </dgm:t>
    </dgm:pt>
    <dgm:pt modelId="{04A56E56-267D-4CDC-B1CC-58EB25A823EE}">
      <dgm:prSet phldrT="[文本]" custT="1"/>
      <dgm:spPr/>
      <dgm:t>
        <a:bodyPr/>
        <a:lstStyle/>
        <a:p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Web</a:t>
          </a:r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稳定运行不出错</a:t>
          </a:r>
        </a:p>
      </dgm:t>
    </dgm:pt>
    <dgm:pt modelId="{1FA76CE2-E2B1-4DC1-A23B-F90F324C45BA}" type="parTrans" cxnId="{793633C5-D88B-4BC8-86C5-39983DACEC20}">
      <dgm:prSet/>
      <dgm:spPr/>
      <dgm:t>
        <a:bodyPr/>
        <a:lstStyle/>
        <a:p>
          <a:endParaRPr lang="zh-CN" altLang="en-US"/>
        </a:p>
      </dgm:t>
    </dgm:pt>
    <dgm:pt modelId="{BA9408BA-95BA-4EA5-8202-83C4E2525F27}" type="sibTrans" cxnId="{793633C5-D88B-4BC8-86C5-39983DACEC20}">
      <dgm:prSet/>
      <dgm:spPr/>
      <dgm:t>
        <a:bodyPr/>
        <a:lstStyle/>
        <a:p>
          <a:endParaRPr lang="zh-CN" altLang="en-US"/>
        </a:p>
      </dgm:t>
    </dgm:pt>
    <dgm:pt modelId="{19259E6D-6A52-484D-AC52-7296BBD40B31}">
      <dgm:prSet phldrT="[文本]" custT="1"/>
      <dgm:spPr/>
      <dgm:t>
        <a:bodyPr/>
        <a:lstStyle/>
        <a:p>
          <a:endParaRPr lang="zh-CN" altLang="en-US" sz="1600" dirty="0">
            <a:latin typeface="微软雅黑" pitchFamily="34" charset="-122"/>
            <a:ea typeface="微软雅黑" pitchFamily="34" charset="-122"/>
          </a:endParaRPr>
        </a:p>
      </dgm:t>
    </dgm:pt>
    <dgm:pt modelId="{9DEA2B59-609C-4E35-9D16-1E9CC30D2665}" type="parTrans" cxnId="{66948640-8BCA-4E95-A3E8-7651DFE85DB5}">
      <dgm:prSet/>
      <dgm:spPr/>
      <dgm:t>
        <a:bodyPr/>
        <a:lstStyle/>
        <a:p>
          <a:endParaRPr lang="zh-CN" altLang="en-US"/>
        </a:p>
      </dgm:t>
    </dgm:pt>
    <dgm:pt modelId="{26C8ADCC-055A-4847-957B-274428CD2F12}" type="sibTrans" cxnId="{66948640-8BCA-4E95-A3E8-7651DFE85DB5}">
      <dgm:prSet/>
      <dgm:spPr/>
      <dgm:t>
        <a:bodyPr/>
        <a:lstStyle/>
        <a:p>
          <a:endParaRPr lang="zh-CN" altLang="en-US"/>
        </a:p>
      </dgm:t>
    </dgm:pt>
    <dgm:pt modelId="{55BD53C9-5F37-4803-B6CB-ADC0A84F2185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垡值告警管理</a:t>
          </a:r>
        </a:p>
      </dgm:t>
    </dgm:pt>
    <dgm:pt modelId="{9A1F172B-AC80-4B0F-83FB-10E1E09077BD}" type="parTrans" cxnId="{CDB3E801-2A83-4DA5-95C8-971316BDCE27}">
      <dgm:prSet/>
      <dgm:spPr/>
      <dgm:t>
        <a:bodyPr/>
        <a:lstStyle/>
        <a:p>
          <a:endParaRPr lang="zh-CN" altLang="en-US"/>
        </a:p>
      </dgm:t>
    </dgm:pt>
    <dgm:pt modelId="{319C5134-61FA-4DEA-B9B2-62DCFAC14BF1}" type="sibTrans" cxnId="{CDB3E801-2A83-4DA5-95C8-971316BDCE27}">
      <dgm:prSet/>
      <dgm:spPr/>
      <dgm:t>
        <a:bodyPr/>
        <a:lstStyle/>
        <a:p>
          <a:endParaRPr lang="zh-CN" altLang="en-US"/>
        </a:p>
      </dgm:t>
    </dgm:pt>
    <dgm:pt modelId="{523D0616-8266-4C4B-80AF-8B53B17AB7B0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集中告警调度平台</a:t>
          </a:r>
        </a:p>
      </dgm:t>
    </dgm:pt>
    <dgm:pt modelId="{3BD8CFDF-54B7-4AA6-BD28-F4D5FF75CBB6}" type="parTrans" cxnId="{42F04FCF-2DE0-4C6A-8B0F-4D6E46112774}">
      <dgm:prSet/>
      <dgm:spPr/>
      <dgm:t>
        <a:bodyPr/>
        <a:lstStyle/>
        <a:p>
          <a:endParaRPr lang="zh-CN" altLang="en-US"/>
        </a:p>
      </dgm:t>
    </dgm:pt>
    <dgm:pt modelId="{615AB6C2-1A53-497F-9F39-9BCF100AF9FF}" type="sibTrans" cxnId="{42F04FCF-2DE0-4C6A-8B0F-4D6E46112774}">
      <dgm:prSet/>
      <dgm:spPr/>
      <dgm:t>
        <a:bodyPr/>
        <a:lstStyle/>
        <a:p>
          <a:endParaRPr lang="zh-CN" altLang="en-US"/>
        </a:p>
      </dgm:t>
    </dgm:pt>
    <dgm:pt modelId="{A7979826-CA61-4596-9804-A367D8367FFD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故障预警</a:t>
          </a:r>
        </a:p>
      </dgm:t>
    </dgm:pt>
    <dgm:pt modelId="{F332B534-D5BC-4CBF-BBCC-75EA74A5084A}" type="parTrans" cxnId="{34154B99-A63D-4712-80E8-A0364E2B8064}">
      <dgm:prSet/>
      <dgm:spPr/>
      <dgm:t>
        <a:bodyPr/>
        <a:lstStyle/>
        <a:p>
          <a:endParaRPr lang="zh-CN" altLang="en-US"/>
        </a:p>
      </dgm:t>
    </dgm:pt>
    <dgm:pt modelId="{A5D457C3-433E-4832-A021-60531A728AF9}" type="sibTrans" cxnId="{34154B99-A63D-4712-80E8-A0364E2B8064}">
      <dgm:prSet/>
      <dgm:spPr/>
      <dgm:t>
        <a:bodyPr/>
        <a:lstStyle/>
        <a:p>
          <a:endParaRPr lang="zh-CN" altLang="en-US"/>
        </a:p>
      </dgm:t>
    </dgm:pt>
    <dgm:pt modelId="{E9B7EA3E-E899-4928-8A2F-4FCAEF24467D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故障诊断</a:t>
          </a:r>
        </a:p>
      </dgm:t>
    </dgm:pt>
    <dgm:pt modelId="{20A5B336-5510-4A1C-9758-1B589E4EE582}" type="parTrans" cxnId="{39C0D82C-7C6F-43C8-902F-DA316ACB51A9}">
      <dgm:prSet/>
      <dgm:spPr/>
      <dgm:t>
        <a:bodyPr/>
        <a:lstStyle/>
        <a:p>
          <a:endParaRPr lang="zh-CN" altLang="en-US"/>
        </a:p>
      </dgm:t>
    </dgm:pt>
    <dgm:pt modelId="{C69C385F-07BA-4FA8-B113-83E65A3F6C63}" type="sibTrans" cxnId="{39C0D82C-7C6F-43C8-902F-DA316ACB51A9}">
      <dgm:prSet/>
      <dgm:spPr/>
      <dgm:t>
        <a:bodyPr/>
        <a:lstStyle/>
        <a:p>
          <a:endParaRPr lang="zh-CN" altLang="en-US"/>
        </a:p>
      </dgm:t>
    </dgm:pt>
    <dgm:pt modelId="{D57219E6-15CF-4D20-9FC0-7D65405674CF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备品备件管理</a:t>
          </a:r>
        </a:p>
      </dgm:t>
    </dgm:pt>
    <dgm:pt modelId="{AC9E1A5A-6216-469E-829B-875D52511FA8}" type="parTrans" cxnId="{271E3B64-F689-4695-A7AC-2D00AA0B83AC}">
      <dgm:prSet/>
      <dgm:spPr/>
      <dgm:t>
        <a:bodyPr/>
        <a:lstStyle/>
        <a:p>
          <a:endParaRPr lang="zh-CN" altLang="en-US"/>
        </a:p>
      </dgm:t>
    </dgm:pt>
    <dgm:pt modelId="{8B273FA4-82AB-4514-B245-2503B5F0D9C7}" type="sibTrans" cxnId="{271E3B64-F689-4695-A7AC-2D00AA0B83AC}">
      <dgm:prSet/>
      <dgm:spPr/>
      <dgm:t>
        <a:bodyPr/>
        <a:lstStyle/>
        <a:p>
          <a:endParaRPr lang="zh-CN" altLang="en-US"/>
        </a:p>
      </dgm:t>
    </dgm:pt>
    <dgm:pt modelId="{0D2C9492-DB2D-4920-8077-0A8656AE58D7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服务器稳健</a:t>
          </a:r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30</a:t>
          </a:r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*</a:t>
          </a:r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24</a:t>
          </a:r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小时不宕机</a:t>
          </a:r>
        </a:p>
      </dgm:t>
    </dgm:pt>
    <dgm:pt modelId="{2182D147-D3A1-423E-AA4D-1DCB434A3F8B}" type="parTrans" cxnId="{817B5F0F-FB39-489F-89EC-80A3AA4975A9}">
      <dgm:prSet/>
      <dgm:spPr/>
      <dgm:t>
        <a:bodyPr/>
        <a:lstStyle/>
        <a:p>
          <a:endParaRPr lang="zh-CN" altLang="en-US"/>
        </a:p>
      </dgm:t>
    </dgm:pt>
    <dgm:pt modelId="{0B09E372-F3B4-4252-90F0-E87446F3962E}" type="sibTrans" cxnId="{817B5F0F-FB39-489F-89EC-80A3AA4975A9}">
      <dgm:prSet/>
      <dgm:spPr/>
      <dgm:t>
        <a:bodyPr/>
        <a:lstStyle/>
        <a:p>
          <a:endParaRPr lang="zh-CN" altLang="en-US"/>
        </a:p>
      </dgm:t>
    </dgm:pt>
    <dgm:pt modelId="{96F2AE51-29B4-44F4-8309-7616C71101BF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界面数据刷新最高可达到一秒级</a:t>
          </a:r>
        </a:p>
      </dgm:t>
    </dgm:pt>
    <dgm:pt modelId="{66433A23-3766-43D1-98D1-104B356530B6}" type="parTrans" cxnId="{660EFEBE-63A9-459A-A6ED-7D66E5854461}">
      <dgm:prSet/>
      <dgm:spPr/>
      <dgm:t>
        <a:bodyPr/>
        <a:lstStyle/>
        <a:p>
          <a:endParaRPr lang="zh-CN" altLang="en-US"/>
        </a:p>
      </dgm:t>
    </dgm:pt>
    <dgm:pt modelId="{21332E98-1F4C-48BC-ACC5-D0DAACBF456A}" type="sibTrans" cxnId="{660EFEBE-63A9-459A-A6ED-7D66E5854461}">
      <dgm:prSet/>
      <dgm:spPr/>
      <dgm:t>
        <a:bodyPr/>
        <a:lstStyle/>
        <a:p>
          <a:endParaRPr lang="zh-CN" altLang="en-US"/>
        </a:p>
      </dgm:t>
    </dgm:pt>
    <dgm:pt modelId="{2073C2B9-D120-40BE-AB2A-A841AA5FD583}">
      <dgm:prSet phldrT="[文本]" custT="1"/>
      <dgm:spPr/>
      <dgm:t>
        <a:bodyPr/>
        <a:lstStyle/>
        <a:p>
          <a:r>
            <a:rPr lang="zh-CN" altLang="en-US" sz="1600" dirty="0">
              <a:latin typeface="微软雅黑" pitchFamily="34" charset="-122"/>
              <a:ea typeface="微软雅黑" pitchFamily="34" charset="-122"/>
            </a:rPr>
            <a:t>绩效评价中心</a:t>
          </a:r>
        </a:p>
      </dgm:t>
    </dgm:pt>
    <dgm:pt modelId="{B82EA542-3932-42B8-9A29-FC73149FEBA1}" type="parTrans" cxnId="{01E249B1-1835-4C35-ACFF-421104CAB1E8}">
      <dgm:prSet/>
      <dgm:spPr/>
      <dgm:t>
        <a:bodyPr/>
        <a:lstStyle/>
        <a:p>
          <a:endParaRPr lang="zh-CN" altLang="en-US"/>
        </a:p>
      </dgm:t>
    </dgm:pt>
    <dgm:pt modelId="{AA50B589-3CD1-4997-91A0-356F673542BA}" type="sibTrans" cxnId="{01E249B1-1835-4C35-ACFF-421104CAB1E8}">
      <dgm:prSet/>
      <dgm:spPr/>
      <dgm:t>
        <a:bodyPr/>
        <a:lstStyle/>
        <a:p>
          <a:endParaRPr lang="zh-CN" altLang="en-US"/>
        </a:p>
      </dgm:t>
    </dgm:pt>
    <dgm:pt modelId="{8C15D5E4-C91D-4D6A-B68A-0162EC66676C}">
      <dgm:prSet phldrT="[文本]" custT="1"/>
      <dgm:spPr/>
      <dgm:t>
        <a:bodyPr/>
        <a:lstStyle/>
        <a:p>
          <a:r>
            <a:rPr lang="en-US" altLang="zh-CN" sz="1600" dirty="0">
              <a:latin typeface="微软雅黑" pitchFamily="34" charset="-122"/>
              <a:ea typeface="微软雅黑" pitchFamily="34" charset="-122"/>
            </a:rPr>
            <a:t>APP</a:t>
          </a:r>
          <a:endParaRPr lang="zh-CN" altLang="en-US" sz="1600" dirty="0">
            <a:latin typeface="微软雅黑" pitchFamily="34" charset="-122"/>
            <a:ea typeface="微软雅黑" pitchFamily="34" charset="-122"/>
          </a:endParaRPr>
        </a:p>
      </dgm:t>
    </dgm:pt>
    <dgm:pt modelId="{0AD646A1-074E-4408-9EDA-F5FEFE40D1C1}" type="parTrans" cxnId="{EE661097-7213-4720-9AB3-441C3E3E67AC}">
      <dgm:prSet/>
      <dgm:spPr/>
      <dgm:t>
        <a:bodyPr/>
        <a:lstStyle/>
        <a:p>
          <a:endParaRPr lang="zh-CN" altLang="en-US"/>
        </a:p>
      </dgm:t>
    </dgm:pt>
    <dgm:pt modelId="{3A8DFA6F-D24B-4D17-BC69-A217494F90C3}" type="sibTrans" cxnId="{EE661097-7213-4720-9AB3-441C3E3E67AC}">
      <dgm:prSet/>
      <dgm:spPr/>
      <dgm:t>
        <a:bodyPr/>
        <a:lstStyle/>
        <a:p>
          <a:endParaRPr lang="zh-CN" altLang="en-US"/>
        </a:p>
      </dgm:t>
    </dgm:pt>
    <dgm:pt modelId="{4F9E14A4-D9AE-4BBA-B1F9-AA38FB199AAD}" type="pres">
      <dgm:prSet presAssocID="{48CA8B46-81AE-4A03-9552-EAF3221E2795}" presName="Name0" presStyleCnt="0">
        <dgm:presLayoutVars>
          <dgm:dir/>
          <dgm:animLvl val="lvl"/>
          <dgm:resizeHandles val="exact"/>
        </dgm:presLayoutVars>
      </dgm:prSet>
      <dgm:spPr/>
    </dgm:pt>
    <dgm:pt modelId="{9985D07E-96F6-45F9-B168-968A1E923F88}" type="pres">
      <dgm:prSet presAssocID="{EE64C557-B559-4F07-B2D5-E5035DC87DC7}" presName="composite" presStyleCnt="0"/>
      <dgm:spPr/>
    </dgm:pt>
    <dgm:pt modelId="{52FC6B4E-8F86-48B8-9D12-55EE4D933217}" type="pres">
      <dgm:prSet presAssocID="{EE64C557-B559-4F07-B2D5-E5035DC87DC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66CD4A9-53CA-44B8-B150-32C59645AFF3}" type="pres">
      <dgm:prSet presAssocID="{EE64C557-B559-4F07-B2D5-E5035DC87DC7}" presName="desTx" presStyleLbl="alignAccFollowNode1" presStyleIdx="0" presStyleCnt="3">
        <dgm:presLayoutVars>
          <dgm:bulletEnabled val="1"/>
        </dgm:presLayoutVars>
      </dgm:prSet>
      <dgm:spPr/>
    </dgm:pt>
    <dgm:pt modelId="{2184A68A-D022-4CE2-A105-6179FC3570E4}" type="pres">
      <dgm:prSet presAssocID="{CAC49601-0D3F-4697-8348-5FA3E451789D}" presName="space" presStyleCnt="0"/>
      <dgm:spPr/>
    </dgm:pt>
    <dgm:pt modelId="{2BE538B5-4C1A-4F92-9F58-4E3D8197C088}" type="pres">
      <dgm:prSet presAssocID="{2A9A575C-5452-4EFA-B999-81C1777AC0F8}" presName="composite" presStyleCnt="0"/>
      <dgm:spPr/>
    </dgm:pt>
    <dgm:pt modelId="{1ADC9CD3-109E-47A5-97C6-965C9C318C10}" type="pres">
      <dgm:prSet presAssocID="{2A9A575C-5452-4EFA-B999-81C1777AC0F8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CAF387E-E196-4E91-83F7-75BF4ED60BDA}" type="pres">
      <dgm:prSet presAssocID="{2A9A575C-5452-4EFA-B999-81C1777AC0F8}" presName="desTx" presStyleLbl="alignAccFollowNode1" presStyleIdx="1" presStyleCnt="3">
        <dgm:presLayoutVars>
          <dgm:bulletEnabled val="1"/>
        </dgm:presLayoutVars>
      </dgm:prSet>
      <dgm:spPr/>
    </dgm:pt>
    <dgm:pt modelId="{F4BCB82E-666B-4327-861B-17215310C73E}" type="pres">
      <dgm:prSet presAssocID="{12185432-B4F8-4F34-80D4-AA4A13CA7BD7}" presName="space" presStyleCnt="0"/>
      <dgm:spPr/>
    </dgm:pt>
    <dgm:pt modelId="{26B183CB-592F-4683-B3F9-C8BA61A9E4CE}" type="pres">
      <dgm:prSet presAssocID="{F8E7D5A8-144A-47DA-A1EB-C3FABB72FE31}" presName="composite" presStyleCnt="0"/>
      <dgm:spPr/>
    </dgm:pt>
    <dgm:pt modelId="{27E70065-B3A3-4E13-BC88-9D9976FF758B}" type="pres">
      <dgm:prSet presAssocID="{F8E7D5A8-144A-47DA-A1EB-C3FABB72FE31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439209E3-8D5A-465C-BD34-D73B74558142}" type="pres">
      <dgm:prSet presAssocID="{F8E7D5A8-144A-47DA-A1EB-C3FABB72FE31}" presName="desTx" presStyleLbl="alignAccFollowNode1" presStyleIdx="2" presStyleCnt="3" custLinFactNeighborX="38593" custLinFactNeighborY="10474">
        <dgm:presLayoutVars>
          <dgm:bulletEnabled val="1"/>
        </dgm:presLayoutVars>
      </dgm:prSet>
      <dgm:spPr/>
    </dgm:pt>
  </dgm:ptLst>
  <dgm:cxnLst>
    <dgm:cxn modelId="{CDB3E801-2A83-4DA5-95C8-971316BDCE27}" srcId="{EE64C557-B559-4F07-B2D5-E5035DC87DC7}" destId="{55BD53C9-5F37-4803-B6CB-ADC0A84F2185}" srcOrd="2" destOrd="0" parTransId="{9A1F172B-AC80-4B0F-83FB-10E1E09077BD}" sibTransId="{319C5134-61FA-4DEA-B9B2-62DCFAC14BF1}"/>
    <dgm:cxn modelId="{01B57B05-A3B7-4E24-B158-52F2813A2C2B}" type="presOf" srcId="{8C15D5E4-C91D-4D6A-B68A-0162EC66676C}" destId="{A66CD4A9-53CA-44B8-B150-32C59645AFF3}" srcOrd="0" destOrd="8" presId="urn:microsoft.com/office/officeart/2005/8/layout/hList1"/>
    <dgm:cxn modelId="{65C16C0E-C67E-4E98-9554-9DD077BB3F6D}" srcId="{48CA8B46-81AE-4A03-9552-EAF3221E2795}" destId="{EE64C557-B559-4F07-B2D5-E5035DC87DC7}" srcOrd="0" destOrd="0" parTransId="{58CEA84A-1D4D-438B-89DD-94420EFAFFB0}" sibTransId="{CAC49601-0D3F-4697-8348-5FA3E451789D}"/>
    <dgm:cxn modelId="{817B5F0F-FB39-489F-89EC-80A3AA4975A9}" srcId="{F8E7D5A8-144A-47DA-A1EB-C3FABB72FE31}" destId="{0D2C9492-DB2D-4920-8077-0A8656AE58D7}" srcOrd="2" destOrd="0" parTransId="{2182D147-D3A1-423E-AA4D-1DCB434A3F8B}" sibTransId="{0B09E372-F3B4-4252-90F0-E87446F3962E}"/>
    <dgm:cxn modelId="{06AFC21E-C56A-4727-BD96-F48DAD99E4DD}" srcId="{2A9A575C-5452-4EFA-B999-81C1777AC0F8}" destId="{1AA2FD3D-03D5-4106-B4A4-EC1767D738B3}" srcOrd="0" destOrd="0" parTransId="{7FDCDCD1-881D-407A-80A2-DDA0D45BDEBF}" sibTransId="{AB1E5EB4-83C2-4BC8-8882-2BE36738BFC7}"/>
    <dgm:cxn modelId="{23C82220-B02D-4CAD-A3F0-CD6EFB7EE0FB}" srcId="{EE64C557-B559-4F07-B2D5-E5035DC87DC7}" destId="{94C62322-42EA-4C4A-B533-16F4B527BB9B}" srcOrd="0" destOrd="0" parTransId="{DAA42FB9-AE63-4A7B-98BC-4526235058AB}" sibTransId="{2696C66E-C9C5-4A95-9485-93D1F075F75F}"/>
    <dgm:cxn modelId="{76303723-9B13-4FA1-83F4-F5A4CE1509C9}" type="presOf" srcId="{D57219E6-15CF-4D20-9FC0-7D65405674CF}" destId="{A66CD4A9-53CA-44B8-B150-32C59645AFF3}" srcOrd="0" destOrd="6" presId="urn:microsoft.com/office/officeart/2005/8/layout/hList1"/>
    <dgm:cxn modelId="{39C0D82C-7C6F-43C8-902F-DA316ACB51A9}" srcId="{EE64C557-B559-4F07-B2D5-E5035DC87DC7}" destId="{E9B7EA3E-E899-4928-8A2F-4FCAEF24467D}" srcOrd="5" destOrd="0" parTransId="{20A5B336-5510-4A1C-9758-1B589E4EE582}" sibTransId="{C69C385F-07BA-4FA8-B113-83E65A3F6C63}"/>
    <dgm:cxn modelId="{D26F362D-FB6A-44CC-BB4F-BCD6F3B6D5B3}" type="presOf" srcId="{04A56E56-267D-4CDC-B1CC-58EB25A823EE}" destId="{439209E3-8D5A-465C-BD34-D73B74558142}" srcOrd="0" destOrd="1" presId="urn:microsoft.com/office/officeart/2005/8/layout/hList1"/>
    <dgm:cxn modelId="{AA7C1137-98E0-4C68-A0C4-7910FEDF9F79}" srcId="{48CA8B46-81AE-4A03-9552-EAF3221E2795}" destId="{2A9A575C-5452-4EFA-B999-81C1777AC0F8}" srcOrd="1" destOrd="0" parTransId="{2101DAFC-733C-46BA-BF2C-A53886FD6A00}" sibTransId="{12185432-B4F8-4F34-80D4-AA4A13CA7BD7}"/>
    <dgm:cxn modelId="{66948640-8BCA-4E95-A3E8-7651DFE85DB5}" srcId="{F8E7D5A8-144A-47DA-A1EB-C3FABB72FE31}" destId="{19259E6D-6A52-484D-AC52-7296BBD40B31}" srcOrd="3" destOrd="0" parTransId="{9DEA2B59-609C-4E35-9D16-1E9CC30D2665}" sibTransId="{26C8ADCC-055A-4847-957B-274428CD2F12}"/>
    <dgm:cxn modelId="{24347D5C-A4D9-41F7-B187-E9612DA60D65}" type="presOf" srcId="{F8E7D5A8-144A-47DA-A1EB-C3FABB72FE31}" destId="{27E70065-B3A3-4E13-BC88-9D9976FF758B}" srcOrd="0" destOrd="0" presId="urn:microsoft.com/office/officeart/2005/8/layout/hList1"/>
    <dgm:cxn modelId="{8AF7C05E-C269-4EDF-9E5B-8B4C9549CDC0}" srcId="{EE64C557-B559-4F07-B2D5-E5035DC87DC7}" destId="{3B5A0735-F401-439E-9B43-EECAF4FDB686}" srcOrd="1" destOrd="0" parTransId="{2DD6EA70-1AA8-40CD-BF06-6E06EB9E6E77}" sibTransId="{3B79675B-BAA9-4E42-B83D-C943B2E53790}"/>
    <dgm:cxn modelId="{3E82B460-ABA2-4B09-AC00-18207614E884}" type="presOf" srcId="{3B5A0735-F401-439E-9B43-EECAF4FDB686}" destId="{A66CD4A9-53CA-44B8-B150-32C59645AFF3}" srcOrd="0" destOrd="1" presId="urn:microsoft.com/office/officeart/2005/8/layout/hList1"/>
    <dgm:cxn modelId="{5A1DDA60-F99C-4ABA-A520-42A30BEEA866}" type="presOf" srcId="{2073C2B9-D120-40BE-AB2A-A841AA5FD583}" destId="{A66CD4A9-53CA-44B8-B150-32C59645AFF3}" srcOrd="0" destOrd="7" presId="urn:microsoft.com/office/officeart/2005/8/layout/hList1"/>
    <dgm:cxn modelId="{271E3B64-F689-4695-A7AC-2D00AA0B83AC}" srcId="{EE64C557-B559-4F07-B2D5-E5035DC87DC7}" destId="{D57219E6-15CF-4D20-9FC0-7D65405674CF}" srcOrd="6" destOrd="0" parTransId="{AC9E1A5A-6216-469E-829B-875D52511FA8}" sibTransId="{8B273FA4-82AB-4514-B245-2503B5F0D9C7}"/>
    <dgm:cxn modelId="{AAB67667-D86C-407C-B997-3455B59AD15B}" type="presOf" srcId="{A3BF2365-D07A-4552-A372-F9A9B01EC9AB}" destId="{439209E3-8D5A-465C-BD34-D73B74558142}" srcOrd="0" destOrd="0" presId="urn:microsoft.com/office/officeart/2005/8/layout/hList1"/>
    <dgm:cxn modelId="{7BD34D7A-E0D5-4E81-AF54-53607A95DE5A}" type="presOf" srcId="{94C62322-42EA-4C4A-B533-16F4B527BB9B}" destId="{A66CD4A9-53CA-44B8-B150-32C59645AFF3}" srcOrd="0" destOrd="0" presId="urn:microsoft.com/office/officeart/2005/8/layout/hList1"/>
    <dgm:cxn modelId="{476CE27A-738A-4C08-8BCD-845B8C1D8732}" type="presOf" srcId="{19259E6D-6A52-484D-AC52-7296BBD40B31}" destId="{439209E3-8D5A-465C-BD34-D73B74558142}" srcOrd="0" destOrd="3" presId="urn:microsoft.com/office/officeart/2005/8/layout/hList1"/>
    <dgm:cxn modelId="{AA8DEC7E-FD5C-48D5-BE83-1F8B3E485F55}" type="presOf" srcId="{1AA2FD3D-03D5-4106-B4A4-EC1767D738B3}" destId="{9CAF387E-E196-4E91-83F7-75BF4ED60BDA}" srcOrd="0" destOrd="0" presId="urn:microsoft.com/office/officeart/2005/8/layout/hList1"/>
    <dgm:cxn modelId="{9F3B8A83-9F97-44B9-BA49-4E571E7C2240}" type="presOf" srcId="{48CA8B46-81AE-4A03-9552-EAF3221E2795}" destId="{4F9E14A4-D9AE-4BBA-B1F9-AA38FB199AAD}" srcOrd="0" destOrd="0" presId="urn:microsoft.com/office/officeart/2005/8/layout/hList1"/>
    <dgm:cxn modelId="{EE661097-7213-4720-9AB3-441C3E3E67AC}" srcId="{EE64C557-B559-4F07-B2D5-E5035DC87DC7}" destId="{8C15D5E4-C91D-4D6A-B68A-0162EC66676C}" srcOrd="8" destOrd="0" parTransId="{0AD646A1-074E-4408-9EDA-F5FEFE40D1C1}" sibTransId="{3A8DFA6F-D24B-4D17-BC69-A217494F90C3}"/>
    <dgm:cxn modelId="{34154B99-A63D-4712-80E8-A0364E2B8064}" srcId="{EE64C557-B559-4F07-B2D5-E5035DC87DC7}" destId="{A7979826-CA61-4596-9804-A367D8367FFD}" srcOrd="4" destOrd="0" parTransId="{F332B534-D5BC-4CBF-BBCC-75EA74A5084A}" sibTransId="{A5D457C3-433E-4832-A021-60531A728AF9}"/>
    <dgm:cxn modelId="{9C58199B-5D4B-4107-9B40-3BF11F587C17}" type="presOf" srcId="{0D2C9492-DB2D-4920-8077-0A8656AE58D7}" destId="{439209E3-8D5A-465C-BD34-D73B74558142}" srcOrd="0" destOrd="2" presId="urn:microsoft.com/office/officeart/2005/8/layout/hList1"/>
    <dgm:cxn modelId="{01E249B1-1835-4C35-ACFF-421104CAB1E8}" srcId="{EE64C557-B559-4F07-B2D5-E5035DC87DC7}" destId="{2073C2B9-D120-40BE-AB2A-A841AA5FD583}" srcOrd="7" destOrd="0" parTransId="{B82EA542-3932-42B8-9A29-FC73149FEBA1}" sibTransId="{AA50B589-3CD1-4997-91A0-356F673542BA}"/>
    <dgm:cxn modelId="{589CB7B3-864E-47A2-9E17-1AB751621259}" type="presOf" srcId="{EE64C557-B559-4F07-B2D5-E5035DC87DC7}" destId="{52FC6B4E-8F86-48B8-9D12-55EE4D933217}" srcOrd="0" destOrd="0" presId="urn:microsoft.com/office/officeart/2005/8/layout/hList1"/>
    <dgm:cxn modelId="{892532B4-4CFD-47A2-8B6D-77B7BF4AAEE3}" type="presOf" srcId="{55BD53C9-5F37-4803-B6CB-ADC0A84F2185}" destId="{A66CD4A9-53CA-44B8-B150-32C59645AFF3}" srcOrd="0" destOrd="2" presId="urn:microsoft.com/office/officeart/2005/8/layout/hList1"/>
    <dgm:cxn modelId="{5A8567B4-2E43-4C04-85C7-1D5785D5C169}" srcId="{F8E7D5A8-144A-47DA-A1EB-C3FABB72FE31}" destId="{A3BF2365-D07A-4552-A372-F9A9B01EC9AB}" srcOrd="0" destOrd="0" parTransId="{A56242F7-572C-4099-9BB6-A9A0808B8277}" sibTransId="{B5E42FFA-91FA-4332-A92D-BCB7A83A533E}"/>
    <dgm:cxn modelId="{0F654CBC-0420-49E8-8CAF-12A694345716}" srcId="{48CA8B46-81AE-4A03-9552-EAF3221E2795}" destId="{F8E7D5A8-144A-47DA-A1EB-C3FABB72FE31}" srcOrd="2" destOrd="0" parTransId="{DC30FE05-6544-40A4-B55B-4C85A4DBE05F}" sibTransId="{0FF10EFF-A729-4921-9260-1B240A42410F}"/>
    <dgm:cxn modelId="{660EFEBE-63A9-459A-A6ED-7D66E5854461}" srcId="{2A9A575C-5452-4EFA-B999-81C1777AC0F8}" destId="{96F2AE51-29B4-44F4-8309-7616C71101BF}" srcOrd="2" destOrd="0" parTransId="{66433A23-3766-43D1-98D1-104B356530B6}" sibTransId="{21332E98-1F4C-48BC-ACC5-D0DAACBF456A}"/>
    <dgm:cxn modelId="{13EE7BBF-BC38-42B7-AB69-5513B507DD43}" type="presOf" srcId="{9F69DD8D-7B20-4280-9202-7C1C0CD0E662}" destId="{9CAF387E-E196-4E91-83F7-75BF4ED60BDA}" srcOrd="0" destOrd="1" presId="urn:microsoft.com/office/officeart/2005/8/layout/hList1"/>
    <dgm:cxn modelId="{793633C5-D88B-4BC8-86C5-39983DACEC20}" srcId="{F8E7D5A8-144A-47DA-A1EB-C3FABB72FE31}" destId="{04A56E56-267D-4CDC-B1CC-58EB25A823EE}" srcOrd="1" destOrd="0" parTransId="{1FA76CE2-E2B1-4DC1-A23B-F90F324C45BA}" sibTransId="{BA9408BA-95BA-4EA5-8202-83C4E2525F27}"/>
    <dgm:cxn modelId="{42F04FCF-2DE0-4C6A-8B0F-4D6E46112774}" srcId="{EE64C557-B559-4F07-B2D5-E5035DC87DC7}" destId="{523D0616-8266-4C4B-80AF-8B53B17AB7B0}" srcOrd="3" destOrd="0" parTransId="{3BD8CFDF-54B7-4AA6-BD28-F4D5FF75CBB6}" sibTransId="{615AB6C2-1A53-497F-9F39-9BCF100AF9FF}"/>
    <dgm:cxn modelId="{E2CA91DA-285E-4873-AA56-9B0065340E27}" type="presOf" srcId="{A7979826-CA61-4596-9804-A367D8367FFD}" destId="{A66CD4A9-53CA-44B8-B150-32C59645AFF3}" srcOrd="0" destOrd="4" presId="urn:microsoft.com/office/officeart/2005/8/layout/hList1"/>
    <dgm:cxn modelId="{498B74E2-EF66-4619-96C0-6CFA7ABC8D91}" type="presOf" srcId="{523D0616-8266-4C4B-80AF-8B53B17AB7B0}" destId="{A66CD4A9-53CA-44B8-B150-32C59645AFF3}" srcOrd="0" destOrd="3" presId="urn:microsoft.com/office/officeart/2005/8/layout/hList1"/>
    <dgm:cxn modelId="{5E5A43EE-1F66-4C25-B90A-D120B22E5183}" type="presOf" srcId="{96F2AE51-29B4-44F4-8309-7616C71101BF}" destId="{9CAF387E-E196-4E91-83F7-75BF4ED60BDA}" srcOrd="0" destOrd="2" presId="urn:microsoft.com/office/officeart/2005/8/layout/hList1"/>
    <dgm:cxn modelId="{CFEE42F6-E962-4DC5-9CFC-F29D25235EF2}" srcId="{2A9A575C-5452-4EFA-B999-81C1777AC0F8}" destId="{9F69DD8D-7B20-4280-9202-7C1C0CD0E662}" srcOrd="1" destOrd="0" parTransId="{81D022CB-6FAE-4472-BCA8-110C644A5E56}" sibTransId="{374473A5-C85A-42A3-AEEA-2434FB900C75}"/>
    <dgm:cxn modelId="{CFE07DFB-E6C1-4E0B-B15E-99C8E6893991}" type="presOf" srcId="{2A9A575C-5452-4EFA-B999-81C1777AC0F8}" destId="{1ADC9CD3-109E-47A5-97C6-965C9C318C10}" srcOrd="0" destOrd="0" presId="urn:microsoft.com/office/officeart/2005/8/layout/hList1"/>
    <dgm:cxn modelId="{966F31FE-4A2C-449B-A2FF-6EA0307CC9EC}" type="presOf" srcId="{E9B7EA3E-E899-4928-8A2F-4FCAEF24467D}" destId="{A66CD4A9-53CA-44B8-B150-32C59645AFF3}" srcOrd="0" destOrd="5" presId="urn:microsoft.com/office/officeart/2005/8/layout/hList1"/>
    <dgm:cxn modelId="{93EDB018-B8FA-4A46-9E1A-AA53882D0CDC}" type="presParOf" srcId="{4F9E14A4-D9AE-4BBA-B1F9-AA38FB199AAD}" destId="{9985D07E-96F6-45F9-B168-968A1E923F88}" srcOrd="0" destOrd="0" presId="urn:microsoft.com/office/officeart/2005/8/layout/hList1"/>
    <dgm:cxn modelId="{060C82FA-770D-46F5-A581-E7A05DB94FEA}" type="presParOf" srcId="{9985D07E-96F6-45F9-B168-968A1E923F88}" destId="{52FC6B4E-8F86-48B8-9D12-55EE4D933217}" srcOrd="0" destOrd="0" presId="urn:microsoft.com/office/officeart/2005/8/layout/hList1"/>
    <dgm:cxn modelId="{BC633E63-4D7C-452A-92BD-1586E563264B}" type="presParOf" srcId="{9985D07E-96F6-45F9-B168-968A1E923F88}" destId="{A66CD4A9-53CA-44B8-B150-32C59645AFF3}" srcOrd="1" destOrd="0" presId="urn:microsoft.com/office/officeart/2005/8/layout/hList1"/>
    <dgm:cxn modelId="{E4282B5C-E24F-4558-8150-EBF63891A7BA}" type="presParOf" srcId="{4F9E14A4-D9AE-4BBA-B1F9-AA38FB199AAD}" destId="{2184A68A-D022-4CE2-A105-6179FC3570E4}" srcOrd="1" destOrd="0" presId="urn:microsoft.com/office/officeart/2005/8/layout/hList1"/>
    <dgm:cxn modelId="{81F985FE-EC0F-4978-9BE1-6BC218125755}" type="presParOf" srcId="{4F9E14A4-D9AE-4BBA-B1F9-AA38FB199AAD}" destId="{2BE538B5-4C1A-4F92-9F58-4E3D8197C088}" srcOrd="2" destOrd="0" presId="urn:microsoft.com/office/officeart/2005/8/layout/hList1"/>
    <dgm:cxn modelId="{B28CB209-5B19-406B-8594-6F5C32D9CBB0}" type="presParOf" srcId="{2BE538B5-4C1A-4F92-9F58-4E3D8197C088}" destId="{1ADC9CD3-109E-47A5-97C6-965C9C318C10}" srcOrd="0" destOrd="0" presId="urn:microsoft.com/office/officeart/2005/8/layout/hList1"/>
    <dgm:cxn modelId="{9E4B7720-9DFF-4A74-969C-AD535DA63731}" type="presParOf" srcId="{2BE538B5-4C1A-4F92-9F58-4E3D8197C088}" destId="{9CAF387E-E196-4E91-83F7-75BF4ED60BDA}" srcOrd="1" destOrd="0" presId="urn:microsoft.com/office/officeart/2005/8/layout/hList1"/>
    <dgm:cxn modelId="{091D403F-FEDD-4AD3-81D8-2E7CAE4BB159}" type="presParOf" srcId="{4F9E14A4-D9AE-4BBA-B1F9-AA38FB199AAD}" destId="{F4BCB82E-666B-4327-861B-17215310C73E}" srcOrd="3" destOrd="0" presId="urn:microsoft.com/office/officeart/2005/8/layout/hList1"/>
    <dgm:cxn modelId="{427D51BE-4CC3-4AD9-8525-E21ECB7C3D05}" type="presParOf" srcId="{4F9E14A4-D9AE-4BBA-B1F9-AA38FB199AAD}" destId="{26B183CB-592F-4683-B3F9-C8BA61A9E4CE}" srcOrd="4" destOrd="0" presId="urn:microsoft.com/office/officeart/2005/8/layout/hList1"/>
    <dgm:cxn modelId="{9B6010C0-8B8D-4373-9A5B-3FA6D35DF061}" type="presParOf" srcId="{26B183CB-592F-4683-B3F9-C8BA61A9E4CE}" destId="{27E70065-B3A3-4E13-BC88-9D9976FF758B}" srcOrd="0" destOrd="0" presId="urn:microsoft.com/office/officeart/2005/8/layout/hList1"/>
    <dgm:cxn modelId="{939B06C5-370B-45EF-A3E9-044592B5B630}" type="presParOf" srcId="{26B183CB-592F-4683-B3F9-C8BA61A9E4CE}" destId="{439209E3-8D5A-465C-BD34-D73B7455814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C6B4E-8F86-48B8-9D12-55EE4D933217}">
      <dsp:nvSpPr>
        <dsp:cNvPr id="0" name=""/>
        <dsp:cNvSpPr/>
      </dsp:nvSpPr>
      <dsp:spPr>
        <a:xfrm>
          <a:off x="2811" y="159388"/>
          <a:ext cx="2741421" cy="1096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微软雅黑" pitchFamily="34" charset="-122"/>
              <a:ea typeface="微软雅黑" pitchFamily="34" charset="-122"/>
            </a:rPr>
            <a:t>功能</a:t>
          </a:r>
        </a:p>
      </dsp:txBody>
      <dsp:txXfrm>
        <a:off x="2811" y="159388"/>
        <a:ext cx="2741421" cy="1096568"/>
      </dsp:txXfrm>
    </dsp:sp>
    <dsp:sp modelId="{A66CD4A9-53CA-44B8-B150-32C59645AFF3}">
      <dsp:nvSpPr>
        <dsp:cNvPr id="0" name=""/>
        <dsp:cNvSpPr/>
      </dsp:nvSpPr>
      <dsp:spPr>
        <a:xfrm>
          <a:off x="2811" y="1255956"/>
          <a:ext cx="2741421" cy="34792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集中监视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数据查询与分析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垡值告警管理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集中告警调度平台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故障预警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故障诊断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备品备件管理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绩效评价中心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APP</a:t>
          </a:r>
          <a:endParaRPr lang="zh-CN" altLang="en-US" sz="16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2811" y="1255956"/>
        <a:ext cx="2741421" cy="3479287"/>
      </dsp:txXfrm>
    </dsp:sp>
    <dsp:sp modelId="{1ADC9CD3-109E-47A5-97C6-965C9C318C10}">
      <dsp:nvSpPr>
        <dsp:cNvPr id="0" name=""/>
        <dsp:cNvSpPr/>
      </dsp:nvSpPr>
      <dsp:spPr>
        <a:xfrm>
          <a:off x="3128031" y="159388"/>
          <a:ext cx="2741421" cy="1096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微软雅黑" pitchFamily="34" charset="-122"/>
              <a:ea typeface="微软雅黑" pitchFamily="34" charset="-122"/>
            </a:rPr>
            <a:t>性能</a:t>
          </a:r>
        </a:p>
      </dsp:txBody>
      <dsp:txXfrm>
        <a:off x="3128031" y="159388"/>
        <a:ext cx="2741421" cy="1096568"/>
      </dsp:txXfrm>
    </dsp:sp>
    <dsp:sp modelId="{9CAF387E-E196-4E91-83F7-75BF4ED60BDA}">
      <dsp:nvSpPr>
        <dsp:cNvPr id="0" name=""/>
        <dsp:cNvSpPr/>
      </dsp:nvSpPr>
      <dsp:spPr>
        <a:xfrm>
          <a:off x="3128031" y="1255956"/>
          <a:ext cx="2741421" cy="34792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600" kern="1200" dirty="0">
              <a:latin typeface="微软雅黑" pitchFamily="34" charset="-122"/>
              <a:ea typeface="微软雅黑" pitchFamily="34" charset="-122"/>
            </a:rPr>
            <a:t>系统平均响应时间不超过</a:t>
          </a:r>
          <a:r>
            <a:rPr lang="en-US" sz="1600" kern="1200" dirty="0">
              <a:latin typeface="微软雅黑" pitchFamily="34" charset="-122"/>
              <a:ea typeface="微软雅黑" pitchFamily="34" charset="-122"/>
            </a:rPr>
            <a:t>5</a:t>
          </a:r>
          <a:r>
            <a:rPr lang="zh-CN" sz="1600" kern="1200" dirty="0">
              <a:latin typeface="微软雅黑" pitchFamily="34" charset="-122"/>
              <a:ea typeface="微软雅黑" pitchFamily="34" charset="-122"/>
            </a:rPr>
            <a:t>秒</a:t>
          </a:r>
          <a:endParaRPr lang="zh-CN" altLang="en-US" sz="1600" kern="1200" dirty="0">
            <a:latin typeface="微软雅黑" pitchFamily="34" charset="-122"/>
            <a:ea typeface="微软雅黑" pitchFamily="34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并发数大于</a:t>
          </a: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100</a:t>
          </a:r>
          <a:endParaRPr lang="zh-CN" altLang="en-US" sz="1600" kern="1200" dirty="0">
            <a:latin typeface="微软雅黑" pitchFamily="34" charset="-122"/>
            <a:ea typeface="微软雅黑" pitchFamily="34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界面数据刷新最高可达到一秒级</a:t>
          </a:r>
        </a:p>
      </dsp:txBody>
      <dsp:txXfrm>
        <a:off x="3128031" y="1255956"/>
        <a:ext cx="2741421" cy="3479287"/>
      </dsp:txXfrm>
    </dsp:sp>
    <dsp:sp modelId="{27E70065-B3A3-4E13-BC88-9D9976FF758B}">
      <dsp:nvSpPr>
        <dsp:cNvPr id="0" name=""/>
        <dsp:cNvSpPr/>
      </dsp:nvSpPr>
      <dsp:spPr>
        <a:xfrm>
          <a:off x="6253252" y="159388"/>
          <a:ext cx="2741421" cy="1096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微软雅黑" pitchFamily="34" charset="-122"/>
              <a:ea typeface="微软雅黑" pitchFamily="34" charset="-122"/>
            </a:rPr>
            <a:t>可靠性</a:t>
          </a:r>
        </a:p>
      </dsp:txBody>
      <dsp:txXfrm>
        <a:off x="6253252" y="159388"/>
        <a:ext cx="2741421" cy="1096568"/>
      </dsp:txXfrm>
    </dsp:sp>
    <dsp:sp modelId="{439209E3-8D5A-465C-BD34-D73B74558142}">
      <dsp:nvSpPr>
        <dsp:cNvPr id="0" name=""/>
        <dsp:cNvSpPr/>
      </dsp:nvSpPr>
      <dsp:spPr>
        <a:xfrm>
          <a:off x="6256063" y="1415344"/>
          <a:ext cx="2741421" cy="34792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App</a:t>
          </a: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稳定运行不闪退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Web</a:t>
          </a: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稳定运行不出错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服务器稳健</a:t>
          </a: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30</a:t>
          </a: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*</a:t>
          </a:r>
          <a:r>
            <a:rPr lang="en-US" altLang="zh-CN" sz="1600" kern="1200" dirty="0">
              <a:latin typeface="微软雅黑" pitchFamily="34" charset="-122"/>
              <a:ea typeface="微软雅黑" pitchFamily="34" charset="-122"/>
            </a:rPr>
            <a:t>24</a:t>
          </a:r>
          <a:r>
            <a:rPr lang="zh-CN" altLang="en-US" sz="1600" kern="1200" dirty="0">
              <a:latin typeface="微软雅黑" pitchFamily="34" charset="-122"/>
              <a:ea typeface="微软雅黑" pitchFamily="34" charset="-122"/>
            </a:rPr>
            <a:t>小时不宕机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16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6256063" y="1415344"/>
        <a:ext cx="2741421" cy="34792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E1B26-6A74-492D-B04F-94149A6AB4F8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E11CD-7E61-4104-986A-C7D1C4657F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56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E11CD-7E61-4104-986A-C7D1C4657FF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3351E479-7EB6-45B6-8283-643C75F3C48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3" name="备注占位符 2">
            <a:extLst>
              <a:ext uri="{FF2B5EF4-FFF2-40B4-BE49-F238E27FC236}">
                <a16:creationId xmlns:a16="http://schemas.microsoft.com/office/drawing/2014/main" id="{1D7DD53C-70B0-48B8-A1CA-AED13C39B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5844" name="灯片编号占位符 3">
            <a:extLst>
              <a:ext uri="{FF2B5EF4-FFF2-40B4-BE49-F238E27FC236}">
                <a16:creationId xmlns:a16="http://schemas.microsoft.com/office/drawing/2014/main" id="{23652961-E9F8-44BB-AF02-BC2ED7569B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FCC471-CB13-434A-A2C5-16150248550D}" type="slidenum">
              <a:rPr lang="zh-CN" altLang="en-US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50102"/>
            </a:gs>
            <a:gs pos="0">
              <a:srgbClr val="331433"/>
            </a:gs>
            <a:gs pos="100000">
              <a:srgbClr val="061C5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A598E-1133-4548-9FE0-915161A3608D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BEFEC-ADBD-4CB6-92E8-EF20253A43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gradFill>
              <a:gsLst>
                <a:gs pos="45000">
                  <a:srgbClr val="331433"/>
                </a:gs>
                <a:gs pos="0">
                  <a:schemeClr val="bg1"/>
                </a:gs>
                <a:gs pos="100000">
                  <a:srgbClr val="425C8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13944" y="2619717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02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1397635" y="2705735"/>
            <a:ext cx="3187700" cy="58483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 latinLnBrk="0"/>
            <a:r>
              <a:rPr lang="zh-CN" altLang="en-US" sz="3200" dirty="0">
                <a:gradFill>
                  <a:gsLst>
                    <a:gs pos="75000">
                      <a:srgbClr val="FEFEFF"/>
                    </a:gs>
                    <a:gs pos="25000">
                      <a:srgbClr val="FDFEFF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20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项目深度剖析</a:t>
            </a:r>
            <a:r>
              <a:rPr lang="en-US" altLang="ko-KR" sz="32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36732" y="4300516"/>
            <a:ext cx="3927476" cy="33845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en-US" altLang="ko-KR" sz="1600" dirty="0">
                <a:gradFill>
                  <a:gsLst>
                    <a:gs pos="60000">
                      <a:srgbClr val="BDC3D1"/>
                    </a:gs>
                    <a:gs pos="0">
                      <a:schemeClr val="bg1"/>
                    </a:gs>
                    <a:gs pos="0">
                      <a:schemeClr val="bg1"/>
                    </a:gs>
                    <a:gs pos="100000">
                      <a:srgbClr val="061C52"/>
                    </a:gs>
                  </a:gsLst>
                  <a:lin ang="27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02-1. </a:t>
            </a:r>
            <a:endParaRPr lang="zh-CN" sz="1600" dirty="0">
              <a:gradFill>
                <a:gsLst>
                  <a:gs pos="60000">
                    <a:srgbClr val="BDC3D1"/>
                  </a:gs>
                  <a:gs pos="0">
                    <a:schemeClr val="bg1"/>
                  </a:gs>
                  <a:gs pos="0">
                    <a:schemeClr val="bg1"/>
                  </a:gs>
                  <a:gs pos="100000">
                    <a:srgbClr val="061C52"/>
                  </a:gs>
                </a:gsLst>
                <a:lin ang="27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4536732" y="4619604"/>
            <a:ext cx="3927476" cy="33845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en-US" altLang="ko-KR" sz="1600" dirty="0">
                <a:gradFill>
                  <a:gsLst>
                    <a:gs pos="60000">
                      <a:srgbClr val="BDC3D1"/>
                    </a:gs>
                    <a:gs pos="0">
                      <a:schemeClr val="bg1"/>
                    </a:gs>
                    <a:gs pos="0">
                      <a:schemeClr val="bg1"/>
                    </a:gs>
                    <a:gs pos="100000">
                      <a:srgbClr val="061C52"/>
                    </a:gs>
                  </a:gsLst>
                  <a:lin ang="2700000" scaled="1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02-2. </a:t>
            </a:r>
            <a:endParaRPr lang="zh-CN" sz="1600" dirty="0">
              <a:gradFill>
                <a:gsLst>
                  <a:gs pos="60000">
                    <a:srgbClr val="BDC3D1"/>
                  </a:gs>
                  <a:gs pos="0">
                    <a:schemeClr val="bg1"/>
                  </a:gs>
                  <a:gs pos="0">
                    <a:schemeClr val="bg1"/>
                  </a:gs>
                  <a:gs pos="100000">
                    <a:srgbClr val="061C52"/>
                  </a:gs>
                </a:gsLst>
                <a:lin ang="2700000" scaled="1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57997" y="2600668"/>
            <a:ext cx="3768529" cy="771622"/>
          </a:xfrm>
          <a:prstGeom prst="rect">
            <a:avLst/>
          </a:prstGeom>
          <a:noFill/>
          <a:ln w="19050">
            <a:gradFill flip="none" rotWithShape="1">
              <a:gsLst>
                <a:gs pos="67000">
                  <a:srgbClr val="B6C6DD">
                    <a:alpha val="52000"/>
                  </a:srgbClr>
                </a:gs>
                <a:gs pos="0">
                  <a:schemeClr val="accent1">
                    <a:lumMod val="5000"/>
                    <a:lumOff val="95000"/>
                    <a:alpha val="43000"/>
                  </a:schemeClr>
                </a:gs>
                <a:gs pos="100000">
                  <a:srgbClr val="425C8F">
                    <a:alpha val="61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7"/>
          <p:cNvSpPr txBox="1"/>
          <p:nvPr/>
        </p:nvSpPr>
        <p:spPr>
          <a:xfrm>
            <a:off x="9712712" y="6410609"/>
            <a:ext cx="19287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Copyright 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深圳量云能源 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65890" y="3547620"/>
            <a:ext cx="5375726" cy="58483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 latinLnBrk="0"/>
            <a:r>
              <a:rPr lang="en-US" altLang="zh-CN" sz="3200" dirty="0">
                <a:gradFill>
                  <a:gsLst>
                    <a:gs pos="60000">
                      <a:srgbClr val="BDC3D1"/>
                    </a:gs>
                    <a:gs pos="0">
                      <a:schemeClr val="bg1"/>
                    </a:gs>
                    <a:gs pos="0">
                      <a:schemeClr val="bg1"/>
                    </a:gs>
                    <a:gs pos="100000">
                      <a:srgbClr val="061C52"/>
                    </a:gs>
                  </a:gsLst>
                  <a:lin ang="2700000" scaled="1"/>
                </a:gradFill>
                <a:effectLst/>
                <a:latin typeface="Calibri" panose="020F0502020204030204" pitchFamily="34" charset="0"/>
              </a:rPr>
              <a:t>REQUIREMENTS ANALYSIS</a:t>
            </a:r>
            <a:endParaRPr lang="en-US" altLang="ko-KR" sz="3200" dirty="0">
              <a:gradFill>
                <a:gsLst>
                  <a:gs pos="60000">
                    <a:srgbClr val="BDC3D1"/>
                  </a:gs>
                  <a:gs pos="0">
                    <a:schemeClr val="bg1"/>
                  </a:gs>
                  <a:gs pos="0">
                    <a:schemeClr val="bg1"/>
                  </a:gs>
                  <a:gs pos="100000">
                    <a:srgbClr val="061C52"/>
                  </a:gs>
                </a:gsLst>
                <a:lin ang="2700000" scaled="1"/>
              </a:gradFill>
              <a:effectLst/>
              <a:latin typeface="Calibri" panose="020F050202020403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874" y="249964"/>
            <a:ext cx="2088233" cy="605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5722FBFE-D641-4C2A-A9C3-AF0EBE9A40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1978839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项目时间线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3D4FF041-C6E5-456D-B313-C7083E91E80C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6388" name="图片 48">
            <a:extLst>
              <a:ext uri="{FF2B5EF4-FFF2-40B4-BE49-F238E27FC236}">
                <a16:creationId xmlns:a16="http://schemas.microsoft.com/office/drawing/2014/main" id="{A41917EB-CBB4-4BD9-8AE8-C3FD0B4EC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7835CC3-9B5F-4270-9A43-6211CC7C2C42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EB936BBD-11E9-4FBB-8E5B-6AD4E170EE5B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CDB6759E-3E16-4FEA-B068-6895EACEBB15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10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16391" name="直接连接符 8">
            <a:extLst>
              <a:ext uri="{FF2B5EF4-FFF2-40B4-BE49-F238E27FC236}">
                <a16:creationId xmlns:a16="http://schemas.microsoft.com/office/drawing/2014/main" id="{59F49B64-BE06-4265-8A9C-048293BD0ACE}"/>
              </a:ext>
            </a:extLst>
          </p:cNvPr>
          <p:cNvCxnSpPr>
            <a:cxnSpLocks noChangeShapeType="1"/>
            <a:stCxn id="11" idx="6"/>
            <a:endCxn id="12" idx="6"/>
          </p:cNvCxnSpPr>
          <p:nvPr/>
        </p:nvCxnSpPr>
        <p:spPr bwMode="auto">
          <a:xfrm flipV="1">
            <a:off x="6591900" y="3430587"/>
            <a:ext cx="1986774" cy="303094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392" name="流程图: 联系 1">
            <a:extLst>
              <a:ext uri="{FF2B5EF4-FFF2-40B4-BE49-F238E27FC236}">
                <a16:creationId xmlns:a16="http://schemas.microsoft.com/office/drawing/2014/main" id="{B58FCDAF-0B4B-449F-90EB-5FFD0A358CCB}"/>
              </a:ext>
            </a:extLst>
          </p:cNvPr>
          <p:cNvSpPr>
            <a:spLocks/>
          </p:cNvSpPr>
          <p:nvPr/>
        </p:nvSpPr>
        <p:spPr bwMode="auto">
          <a:xfrm>
            <a:off x="3654586" y="3830482"/>
            <a:ext cx="1259983" cy="1259983"/>
          </a:xfrm>
          <a:prstGeom prst="flowChartConnector">
            <a:avLst/>
          </a:prstGeom>
          <a:solidFill>
            <a:srgbClr val="00B050"/>
          </a:solidFill>
          <a:ln w="9525">
            <a:solidFill>
              <a:srgbClr val="FFC000"/>
            </a:solidFill>
            <a:miter lim="800000"/>
            <a:headEnd/>
            <a:tailEnd/>
          </a:ln>
        </p:spPr>
        <p:txBody>
          <a:bodyPr lIns="0" tIns="431831" rIns="0" bIns="0" anchor="ctr" anchorCtr="1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399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2021.6.30</a:t>
            </a:r>
            <a:endParaRPr lang="zh-CN" altLang="en-US" sz="1399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>
              <a:spcBef>
                <a:spcPct val="50000"/>
              </a:spcBef>
            </a:pPr>
            <a:endParaRPr lang="zh-CN" altLang="en-US" sz="1399" b="1" i="1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1" name="流程图: 联系 2">
            <a:extLst>
              <a:ext uri="{FF2B5EF4-FFF2-40B4-BE49-F238E27FC236}">
                <a16:creationId xmlns:a16="http://schemas.microsoft.com/office/drawing/2014/main" id="{65FCFF3D-EEF2-46B4-A253-2C889BAA8397}"/>
              </a:ext>
            </a:extLst>
          </p:cNvPr>
          <p:cNvSpPr>
            <a:spLocks/>
          </p:cNvSpPr>
          <p:nvPr/>
        </p:nvSpPr>
        <p:spPr bwMode="auto">
          <a:xfrm>
            <a:off x="5187513" y="3038628"/>
            <a:ext cx="1404388" cy="1391694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00B0F0"/>
            </a:solidFill>
            <a:miter lim="800000"/>
            <a:headEnd/>
            <a:tailEnd/>
          </a:ln>
        </p:spPr>
        <p:txBody>
          <a:bodyPr lIns="0" tIns="431831" rIns="0" bIns="0" anchor="ctr" anchorCtr="1"/>
          <a:lstStyle/>
          <a:p>
            <a:pPr algn="ctr">
              <a:spcBef>
                <a:spcPct val="50000"/>
              </a:spcBef>
              <a:defRPr/>
            </a:pPr>
            <a:r>
              <a:rPr lang="en-US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2021</a:t>
            </a:r>
            <a:r>
              <a:rPr lang="en-US" altLang="zh-CN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.7.13</a:t>
            </a:r>
            <a:endParaRPr lang="zh-CN" altLang="en-US" sz="1399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spcBef>
                <a:spcPct val="50000"/>
              </a:spcBef>
              <a:defRPr/>
            </a:pPr>
            <a:endParaRPr lang="zh-CN" altLang="en-US" sz="1200" b="1" i="1" dirty="0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12" name="流程图: 联系 3">
            <a:extLst>
              <a:ext uri="{FF2B5EF4-FFF2-40B4-BE49-F238E27FC236}">
                <a16:creationId xmlns:a16="http://schemas.microsoft.com/office/drawing/2014/main" id="{98316F31-BBFE-4FED-97AE-4752E80EF13D}"/>
              </a:ext>
            </a:extLst>
          </p:cNvPr>
          <p:cNvSpPr>
            <a:spLocks/>
          </p:cNvSpPr>
          <p:nvPr/>
        </p:nvSpPr>
        <p:spPr bwMode="auto">
          <a:xfrm>
            <a:off x="7320279" y="2800596"/>
            <a:ext cx="1258395" cy="1259983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92D050"/>
            </a:solidFill>
            <a:miter lim="800000"/>
            <a:headEnd/>
            <a:tailEnd/>
          </a:ln>
        </p:spPr>
        <p:txBody>
          <a:bodyPr lIns="0" tIns="431831" rIns="0" bIns="0" anchor="ctr" anchorCtr="1"/>
          <a:lstStyle/>
          <a:p>
            <a:pPr algn="ctr">
              <a:spcBef>
                <a:spcPct val="50000"/>
              </a:spcBef>
              <a:defRPr/>
            </a:pPr>
            <a:r>
              <a:rPr lang="en-US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2021</a:t>
            </a:r>
            <a:r>
              <a:rPr lang="en-US" altLang="zh-CN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.10.31</a:t>
            </a:r>
            <a:endParaRPr lang="zh-CN" altLang="en-US" sz="1399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spcBef>
                <a:spcPct val="50000"/>
              </a:spcBef>
              <a:defRPr/>
            </a:pPr>
            <a:endParaRPr lang="zh-CN" altLang="en-US" sz="1200" b="1" i="1" dirty="0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16395" name="直接连接符 5">
            <a:extLst>
              <a:ext uri="{FF2B5EF4-FFF2-40B4-BE49-F238E27FC236}">
                <a16:creationId xmlns:a16="http://schemas.microsoft.com/office/drawing/2014/main" id="{11185926-BC14-4A1F-97F6-546E62257B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98726" y="3703531"/>
            <a:ext cx="388786" cy="404654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799"/>
          </a:p>
        </p:txBody>
      </p:sp>
      <p:sp>
        <p:nvSpPr>
          <p:cNvPr id="14" name="流程图: 联系 6">
            <a:extLst>
              <a:ext uri="{FF2B5EF4-FFF2-40B4-BE49-F238E27FC236}">
                <a16:creationId xmlns:a16="http://schemas.microsoft.com/office/drawing/2014/main" id="{FCE677C4-A1D5-4D82-9803-8FFAD1EA5171}"/>
              </a:ext>
            </a:extLst>
          </p:cNvPr>
          <p:cNvSpPr>
            <a:spLocks/>
          </p:cNvSpPr>
          <p:nvPr/>
        </p:nvSpPr>
        <p:spPr bwMode="auto">
          <a:xfrm>
            <a:off x="9007132" y="2126173"/>
            <a:ext cx="1258396" cy="1258395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C000"/>
            </a:solidFill>
            <a:miter lim="800000"/>
            <a:headEnd/>
            <a:tailEnd/>
          </a:ln>
        </p:spPr>
        <p:txBody>
          <a:bodyPr lIns="0" tIns="431831" rIns="0" bIns="0" anchor="ctr" anchorCtr="1"/>
          <a:lstStyle/>
          <a:p>
            <a:pPr algn="ctr">
              <a:spcBef>
                <a:spcPct val="50000"/>
              </a:spcBef>
              <a:defRPr/>
            </a:pPr>
            <a:r>
              <a:rPr lang="en-US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2022.2.28</a:t>
            </a:r>
            <a:endParaRPr lang="zh-CN" altLang="en-US" sz="1399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spcBef>
                <a:spcPct val="50000"/>
              </a:spcBef>
              <a:defRPr/>
            </a:pPr>
            <a:endParaRPr lang="zh-CN" altLang="en-US" sz="1200" b="1" i="1" dirty="0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16397" name="直接连接符 7">
            <a:extLst>
              <a:ext uri="{FF2B5EF4-FFF2-40B4-BE49-F238E27FC236}">
                <a16:creationId xmlns:a16="http://schemas.microsoft.com/office/drawing/2014/main" id="{06ACB64B-E5A7-4135-830D-63E39847B3B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78674" y="3038627"/>
            <a:ext cx="541127" cy="387199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799"/>
          </a:p>
        </p:txBody>
      </p:sp>
      <p:cxnSp>
        <p:nvCxnSpPr>
          <p:cNvPr id="16398" name="直接连接符 30">
            <a:extLst>
              <a:ext uri="{FF2B5EF4-FFF2-40B4-BE49-F238E27FC236}">
                <a16:creationId xmlns:a16="http://schemas.microsoft.com/office/drawing/2014/main" id="{09B9A8CB-2ABB-45E8-869F-AAB4EBDBEEAA}"/>
              </a:ext>
            </a:extLst>
          </p:cNvPr>
          <p:cNvCxnSpPr>
            <a:cxnSpLocks noChangeShapeType="1"/>
            <a:stCxn id="16392" idx="2"/>
            <a:endCxn id="16400" idx="6"/>
          </p:cNvCxnSpPr>
          <p:nvPr/>
        </p:nvCxnSpPr>
        <p:spPr bwMode="auto">
          <a:xfrm flipH="1" flipV="1">
            <a:off x="3262626" y="4365259"/>
            <a:ext cx="391960" cy="95213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399" name="流程图: 联系 40">
            <a:extLst>
              <a:ext uri="{FF2B5EF4-FFF2-40B4-BE49-F238E27FC236}">
                <a16:creationId xmlns:a16="http://schemas.microsoft.com/office/drawing/2014/main" id="{AE8D27C7-205F-4228-B40A-0E525E92C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022" y="4725482"/>
            <a:ext cx="1258396" cy="1259983"/>
          </a:xfrm>
          <a:prstGeom prst="flowChartConnector">
            <a:avLst/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431831" rIns="0" bIns="0" anchor="ctr" anchorCtr="1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399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2020.9.21</a:t>
            </a:r>
            <a:endParaRPr lang="zh-CN" altLang="en-US" sz="1399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 eaLnBrk="1" hangingPunct="1">
              <a:spcBef>
                <a:spcPct val="50000"/>
              </a:spcBef>
            </a:pPr>
            <a:endParaRPr lang="zh-CN" altLang="en-US" sz="1200" i="1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16400" name="流程图: 联系 42">
            <a:extLst>
              <a:ext uri="{FF2B5EF4-FFF2-40B4-BE49-F238E27FC236}">
                <a16:creationId xmlns:a16="http://schemas.microsoft.com/office/drawing/2014/main" id="{5DD096E0-A98F-46E8-A488-FB09AE7F9292}"/>
              </a:ext>
            </a:extLst>
          </p:cNvPr>
          <p:cNvSpPr>
            <a:spLocks/>
          </p:cNvSpPr>
          <p:nvPr/>
        </p:nvSpPr>
        <p:spPr bwMode="auto">
          <a:xfrm>
            <a:off x="2002643" y="3735269"/>
            <a:ext cx="1259983" cy="1259983"/>
          </a:xfrm>
          <a:prstGeom prst="flowChartConnector">
            <a:avLst/>
          </a:prstGeom>
          <a:solidFill>
            <a:srgbClr val="00B050"/>
          </a:solidFill>
          <a:ln w="9525">
            <a:solidFill>
              <a:srgbClr val="92D050"/>
            </a:solidFill>
            <a:miter lim="800000"/>
            <a:headEnd/>
            <a:tailEnd/>
          </a:ln>
        </p:spPr>
        <p:txBody>
          <a:bodyPr lIns="0" tIns="0" rIns="0" bIns="0" anchor="ctr" anchorCtr="1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399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2020.10.31</a:t>
            </a:r>
            <a:endParaRPr lang="zh-CN" altLang="en-US" sz="1399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6401" name="直接连接符 45">
            <a:extLst>
              <a:ext uri="{FF2B5EF4-FFF2-40B4-BE49-F238E27FC236}">
                <a16:creationId xmlns:a16="http://schemas.microsoft.com/office/drawing/2014/main" id="{82D6BCD8-4FA7-46AB-9C04-7876E86A1663}"/>
              </a:ext>
            </a:extLst>
          </p:cNvPr>
          <p:cNvCxnSpPr>
            <a:cxnSpLocks noChangeShapeType="1"/>
            <a:stCxn id="16400" idx="2"/>
            <a:endCxn id="16399" idx="7"/>
          </p:cNvCxnSpPr>
          <p:nvPr/>
        </p:nvCxnSpPr>
        <p:spPr bwMode="auto">
          <a:xfrm flipH="1">
            <a:off x="1531341" y="4365260"/>
            <a:ext cx="471303" cy="544300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F741A991-3F76-4B55-9290-B8607A017DF1}"/>
              </a:ext>
            </a:extLst>
          </p:cNvPr>
          <p:cNvSpPr/>
          <p:nvPr/>
        </p:nvSpPr>
        <p:spPr bwMode="auto">
          <a:xfrm>
            <a:off x="193600" y="6034657"/>
            <a:ext cx="1655116" cy="374504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>
                <a:solidFill>
                  <a:srgbClr val="EEECE1">
                    <a:lumMod val="10000"/>
                  </a:srgbClr>
                </a:solidFill>
                <a:latin typeface="宋体" pitchFamily="2" charset="-122"/>
              </a:rPr>
              <a:t>完成项目立项评审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3F293DB8-EBCE-4B03-B991-BCA985DEAE80}"/>
              </a:ext>
            </a:extLst>
          </p:cNvPr>
          <p:cNvSpPr/>
          <p:nvPr/>
        </p:nvSpPr>
        <p:spPr bwMode="auto">
          <a:xfrm>
            <a:off x="1877280" y="3151296"/>
            <a:ext cx="1510710" cy="558582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>
                <a:solidFill>
                  <a:srgbClr val="EEECE1">
                    <a:lumMod val="10000"/>
                  </a:srgbClr>
                </a:solidFill>
                <a:latin typeface="宋体" pitchFamily="2" charset="-122"/>
              </a:rPr>
              <a:t>按照公司立项流程完成项目立项</a:t>
            </a: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4E39421F-3FAE-4467-883E-80A28F98B02B}"/>
              </a:ext>
            </a:extLst>
          </p:cNvPr>
          <p:cNvSpPr/>
          <p:nvPr/>
        </p:nvSpPr>
        <p:spPr bwMode="auto">
          <a:xfrm>
            <a:off x="3359426" y="5168221"/>
            <a:ext cx="2375559" cy="1355196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/>
              <a:t>完成集中监视、故障管理、垡值告警、数据查询、数据分析、报表管理、集中告警调度平台、故障预警、备品备件功能开发。</a:t>
            </a:r>
            <a:endParaRPr lang="zh-CN" altLang="en-US" sz="1399" dirty="0">
              <a:solidFill>
                <a:srgbClr val="EEECE1">
                  <a:lumMod val="10000"/>
                </a:srgbClr>
              </a:solidFill>
              <a:latin typeface="宋体" pitchFamily="2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00A2D8B5-B211-48CE-8F5B-13FA10E8568C}"/>
              </a:ext>
            </a:extLst>
          </p:cNvPr>
          <p:cNvSpPr/>
          <p:nvPr/>
        </p:nvSpPr>
        <p:spPr bwMode="auto">
          <a:xfrm>
            <a:off x="5335092" y="2565737"/>
            <a:ext cx="1109230" cy="361809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/>
              <a:t>  项目暂停</a:t>
            </a:r>
            <a:endParaRPr lang="zh-CN" altLang="en-US" sz="1399" dirty="0">
              <a:solidFill>
                <a:srgbClr val="EEECE1">
                  <a:lumMod val="10000"/>
                </a:srgbClr>
              </a:solidFill>
              <a:latin typeface="宋体" pitchFamily="2" charset="-122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0EE93A35-8D66-487C-AEDB-F5B5FCB09406}"/>
              </a:ext>
            </a:extLst>
          </p:cNvPr>
          <p:cNvSpPr/>
          <p:nvPr/>
        </p:nvSpPr>
        <p:spPr bwMode="auto">
          <a:xfrm>
            <a:off x="7129853" y="4133575"/>
            <a:ext cx="1974079" cy="829939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/>
              <a:t>完成故障诊断、绩效评价、 </a:t>
            </a:r>
            <a:r>
              <a:rPr lang="en-US" altLang="zh-CN" sz="1399" dirty="0"/>
              <a:t>APP</a:t>
            </a:r>
            <a:r>
              <a:rPr lang="zh-CN" altLang="en-US" sz="1399" dirty="0"/>
              <a:t>功能开发，并上线第一版</a:t>
            </a:r>
            <a:endParaRPr lang="zh-CN" altLang="en-US" sz="1399" dirty="0">
              <a:solidFill>
                <a:srgbClr val="EEECE1">
                  <a:lumMod val="10000"/>
                </a:srgbClr>
              </a:solidFill>
              <a:latin typeface="宋体" pitchFamily="2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F28B8CE7-C9DA-410D-9A1B-920F5975157D}"/>
              </a:ext>
            </a:extLst>
          </p:cNvPr>
          <p:cNvSpPr/>
          <p:nvPr/>
        </p:nvSpPr>
        <p:spPr bwMode="auto">
          <a:xfrm>
            <a:off x="8686582" y="1269257"/>
            <a:ext cx="1605923" cy="829938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/>
              <a:t>完成大数据平台开发，并上线大数据版本集控</a:t>
            </a:r>
            <a:endParaRPr lang="zh-CN" altLang="en-US" sz="1399" dirty="0">
              <a:solidFill>
                <a:srgbClr val="EEECE1">
                  <a:lumMod val="10000"/>
                </a:srgbClr>
              </a:solidFill>
              <a:latin typeface="宋体" pitchFamily="2" charset="-122"/>
            </a:endParaRPr>
          </a:p>
        </p:txBody>
      </p:sp>
      <p:sp>
        <p:nvSpPr>
          <p:cNvPr id="33" name="流程图: 联系 6">
            <a:extLst>
              <a:ext uri="{FF2B5EF4-FFF2-40B4-BE49-F238E27FC236}">
                <a16:creationId xmlns:a16="http://schemas.microsoft.com/office/drawing/2014/main" id="{93B064B7-9387-4DBA-B7DE-7E473121582A}"/>
              </a:ext>
            </a:extLst>
          </p:cNvPr>
          <p:cNvSpPr>
            <a:spLocks/>
          </p:cNvSpPr>
          <p:nvPr/>
        </p:nvSpPr>
        <p:spPr bwMode="auto">
          <a:xfrm>
            <a:off x="10836806" y="1305755"/>
            <a:ext cx="1259983" cy="1259983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9525" cap="flat" cmpd="sng">
            <a:solidFill>
              <a:srgbClr val="FFC000"/>
            </a:solidFill>
            <a:miter lim="800000"/>
            <a:headEnd/>
            <a:tailEnd/>
          </a:ln>
        </p:spPr>
        <p:txBody>
          <a:bodyPr lIns="0" tIns="431831" rIns="0" bIns="0" anchor="ctr" anchorCtr="1"/>
          <a:lstStyle/>
          <a:p>
            <a:pPr algn="ctr">
              <a:spcBef>
                <a:spcPct val="50000"/>
              </a:spcBef>
              <a:defRPr/>
            </a:pPr>
            <a:r>
              <a:rPr lang="en-US" sz="1399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2022.3.31</a:t>
            </a:r>
            <a:endParaRPr lang="zh-CN" altLang="en-US" sz="1399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spcBef>
                <a:spcPct val="50000"/>
              </a:spcBef>
              <a:defRPr/>
            </a:pPr>
            <a:endParaRPr lang="zh-CN" altLang="en-US" sz="1200" b="1" i="1" dirty="0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16409" name="直接连接符 7">
            <a:extLst>
              <a:ext uri="{FF2B5EF4-FFF2-40B4-BE49-F238E27FC236}">
                <a16:creationId xmlns:a16="http://schemas.microsoft.com/office/drawing/2014/main" id="{8F9D433E-BD68-4BA1-A5D0-F56DC2A7AC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65528" y="2178538"/>
            <a:ext cx="653795" cy="387199"/>
          </a:xfrm>
          <a:prstGeom prst="line">
            <a:avLst/>
          </a:prstGeom>
          <a:noFill/>
          <a:ln w="25400">
            <a:solidFill>
              <a:srgbClr val="BFBFB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799"/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F76B243F-F713-46DA-8AB9-318B138C2EAD}"/>
              </a:ext>
            </a:extLst>
          </p:cNvPr>
          <p:cNvSpPr/>
          <p:nvPr/>
        </p:nvSpPr>
        <p:spPr bwMode="auto">
          <a:xfrm>
            <a:off x="11119270" y="2737120"/>
            <a:ext cx="950541" cy="577624"/>
          </a:xfrm>
          <a:prstGeom prst="roundRect">
            <a:avLst>
              <a:gd name="adj" fmla="val 1000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zh-CN" altLang="en-US" sz="1399" dirty="0"/>
              <a:t>完成项目</a:t>
            </a:r>
            <a:endParaRPr lang="en-US" altLang="zh-CN" sz="1399" dirty="0"/>
          </a:p>
          <a:p>
            <a:pPr>
              <a:spcBef>
                <a:spcPct val="15000"/>
              </a:spcBef>
              <a:buClr>
                <a:srgbClr val="E1B40C"/>
              </a:buClr>
              <a:buSzPct val="80000"/>
              <a:tabLst>
                <a:tab pos="8518291" algn="r"/>
              </a:tabLst>
              <a:defRPr/>
            </a:pPr>
            <a:r>
              <a:rPr lang="en-US" altLang="zh-CN" sz="1399" dirty="0"/>
              <a:t>   </a:t>
            </a:r>
            <a:r>
              <a:rPr lang="zh-CN" altLang="en-US" sz="1399" dirty="0"/>
              <a:t>结项</a:t>
            </a:r>
            <a:endParaRPr lang="zh-CN" altLang="en-US" sz="1399" dirty="0">
              <a:solidFill>
                <a:srgbClr val="EEECE1">
                  <a:lumMod val="10000"/>
                </a:srgbClr>
              </a:solidFill>
              <a:latin typeface="宋体" pitchFamily="2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8C20FEB0-87EC-431E-808C-43B2B9AEC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595C968E-717F-4714-8895-EE4B820ED206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7412" name="图片 48">
            <a:extLst>
              <a:ext uri="{FF2B5EF4-FFF2-40B4-BE49-F238E27FC236}">
                <a16:creationId xmlns:a16="http://schemas.microsoft.com/office/drawing/2014/main" id="{99383418-BD84-4674-BC2F-081FA8D9A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E89C03B1-DB88-4639-A375-0DDBB4868A36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3A625BE4-74FF-4AB9-9AAD-F714D2CCA5D9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76CF9A5A-2A2B-4E88-AB45-331FA953B78B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11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EBE9830-CEB7-459F-B036-946556F912A2}"/>
              </a:ext>
            </a:extLst>
          </p:cNvPr>
          <p:cNvSpPr/>
          <p:nvPr/>
        </p:nvSpPr>
        <p:spPr>
          <a:xfrm>
            <a:off x="3049984" y="3813025"/>
            <a:ext cx="5758788" cy="768050"/>
          </a:xfrm>
          <a:prstGeom prst="rect">
            <a:avLst/>
          </a:prstGeom>
          <a:noFill/>
          <a:ln w="25400" cap="flat" cmpd="sng" algn="ctr">
            <a:solidFill>
              <a:srgbClr val="0070C0"/>
            </a:solidFill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6A6A77E-2953-49FB-95A7-9E9C37312E32}"/>
              </a:ext>
            </a:extLst>
          </p:cNvPr>
          <p:cNvSpPr/>
          <p:nvPr/>
        </p:nvSpPr>
        <p:spPr bwMode="auto">
          <a:xfrm>
            <a:off x="3057919" y="3822547"/>
            <a:ext cx="5750854" cy="758529"/>
          </a:xfrm>
          <a:prstGeom prst="rect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6937C20-7E02-4C3F-8B8B-B09F9A793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2368964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项目☞项目目标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E84F54A-4F20-4A82-B272-139898BE44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1485073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项目☞立项背景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4872EA2-9E4F-4F84-8414-5591DC55C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85" y="3183034"/>
            <a:ext cx="3846620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项目☞项目时间线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C3336B05-D216-4236-BD9E-A35477342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0" y="3976474"/>
            <a:ext cx="5192617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项目☞各模块需求及完成情况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FE624DED-BF5B-4F3A-8CC4-9CB7F049F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1" y="4717547"/>
            <a:ext cx="4923418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五、集控</a:t>
            </a:r>
            <a:r>
              <a:rPr lang="en-US" altLang="zh-CN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项目☞项目下阶段实施评审</a:t>
            </a:r>
            <a:endParaRPr lang="en-US" altLang="zh-CN" sz="20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F9A71D07-D191-4308-9EA5-52CBCC0B14E1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8435" name="图片 21">
            <a:extLst>
              <a:ext uri="{FF2B5EF4-FFF2-40B4-BE49-F238E27FC236}">
                <a16:creationId xmlns:a16="http://schemas.microsoft.com/office/drawing/2014/main" id="{777CD870-D9B3-4F73-B25C-91233F6A0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F887968F-8088-4CAD-9266-E86CC9EDE2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52670732-B377-4B59-BD8B-54855CA47754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0EEF7D33-5428-4444-AFC9-15154ED68A4A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9495F2F5-12AB-47A4-A3EC-DB5C20C636C5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12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BC3BD28C-2BB7-4ECC-A479-EF687077FDB2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451455-25C3-495A-A124-2995EAEE81EB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66E133-0D9F-4084-A498-E9B3B457FA34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B22DC824-E493-4C8B-BB0E-044471596B77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模块可展示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B4B6B8DA-7B22-4BA9-9059-7660BB2DC294}"/>
              </a:ext>
            </a:extLst>
          </p:cNvPr>
          <p:cNvSpPr/>
          <p:nvPr/>
        </p:nvSpPr>
        <p:spPr>
          <a:xfrm>
            <a:off x="1390107" y="2543521"/>
            <a:ext cx="7656697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C97F9584-C33D-487D-AE34-907CAE12FD0F}"/>
              </a:ext>
            </a:extLst>
          </p:cNvPr>
          <p:cNvSpPr/>
          <p:nvPr/>
        </p:nvSpPr>
        <p:spPr>
          <a:xfrm>
            <a:off x="1390107" y="2549868"/>
            <a:ext cx="7656697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FC153F-E225-4EAE-A809-CA065F0241AC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E8AABF39-1019-4A17-A035-727270CE2FA9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3EBE5BCD-97F7-410A-8E8D-81EAC70C91ED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18448" name="Group 28">
            <a:extLst>
              <a:ext uri="{FF2B5EF4-FFF2-40B4-BE49-F238E27FC236}">
                <a16:creationId xmlns:a16="http://schemas.microsoft.com/office/drawing/2014/main" id="{89C3745B-F27F-47C0-A4E7-737A5C93903B}"/>
              </a:ext>
            </a:extLst>
          </p:cNvPr>
          <p:cNvGrpSpPr>
            <a:grpSpLocks/>
          </p:cNvGrpSpPr>
          <p:nvPr/>
        </p:nvGrpSpPr>
        <p:grpSpPr bwMode="auto">
          <a:xfrm>
            <a:off x="8680235" y="1845293"/>
            <a:ext cx="1158422" cy="487173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3BB29603-AADC-45C9-A304-11D8D31193E6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18465" name="TextBox 18">
              <a:extLst>
                <a:ext uri="{FF2B5EF4-FFF2-40B4-BE49-F238E27FC236}">
                  <a16:creationId xmlns:a16="http://schemas.microsoft.com/office/drawing/2014/main" id="{E1BBEEBB-D06F-423F-A00E-39C3A856F7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100%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0469C5F1-44CF-4D44-9319-13D6BDA2F8BE}"/>
              </a:ext>
            </a:extLst>
          </p:cNvPr>
          <p:cNvCxnSpPr>
            <a:endCxn id="18" idx="4"/>
          </p:cNvCxnSpPr>
          <p:nvPr/>
        </p:nvCxnSpPr>
        <p:spPr>
          <a:xfrm flipV="1">
            <a:off x="9003958" y="233246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450" name="组合 21">
            <a:extLst>
              <a:ext uri="{FF2B5EF4-FFF2-40B4-BE49-F238E27FC236}">
                <a16:creationId xmlns:a16="http://schemas.microsoft.com/office/drawing/2014/main" id="{AC53451B-6EF2-4315-BEC1-053D80A355F4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18460" name="Group 35">
              <a:extLst>
                <a:ext uri="{FF2B5EF4-FFF2-40B4-BE49-F238E27FC236}">
                  <a16:creationId xmlns:a16="http://schemas.microsoft.com/office/drawing/2014/main" id="{A823C4AE-9AE0-4EC9-93EE-C4C778D07D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4A7E5B47-4DC6-461E-AE96-343E84EE387F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A6245B8-EED9-4E60-9AAD-9B07D1AA3D59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9D25D026-A633-4632-930F-0DA80C25031A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BD850C3-C450-4991-B080-E5D651ADA314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72457384-D6AB-4B06-BE6D-3EDEAB7A8D1B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、完成传统集控的集中监视、故障管理功能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、完成集中告警调度功能。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2784A91B-6799-4AF0-A122-10958DD6C2AE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传统集控集中监视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功能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，包括全国监视、风场监视、风机监视、箱变监视、车辆监视、人员监视等；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故障管理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功能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，包括实时故障、历史故障、故障分级等；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集中告警调度功能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，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可集中对机组运行状态、预警、箱变状态、人员心率、车辆超速等进行告警，并可对风电场进行综合告警排名，同时可在地图同时展示机组、测风塔、箱变、人员、车辆等实时状态；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58105410-B269-405D-9901-3EC553528BA1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功能亮点：</a:t>
            </a:r>
          </a:p>
        </p:txBody>
      </p:sp>
      <p:sp>
        <p:nvSpPr>
          <p:cNvPr id="18455" name="TextBox 31">
            <a:extLst>
              <a:ext uri="{FF2B5EF4-FFF2-40B4-BE49-F238E27FC236}">
                <a16:creationId xmlns:a16="http://schemas.microsoft.com/office/drawing/2014/main" id="{1B15E7D0-D0D5-4EFA-BA16-1BD7D5B0F8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73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实现了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风电场的全局监视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实现了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风电场及其设备、人员的全局综合告警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18456" name="TextBox 32">
            <a:extLst>
              <a:ext uri="{FF2B5EF4-FFF2-40B4-BE49-F238E27FC236}">
                <a16:creationId xmlns:a16="http://schemas.microsoft.com/office/drawing/2014/main" id="{71C112A5-DFFB-423E-A663-C0B436CCB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16600" y="207221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2021-2-28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1BD72A-2C07-4543-8078-390B59509301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2021-2-28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4C5881EB-9855-49EF-967E-2E7EFCE71187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16EA58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开发完成</a:t>
            </a:r>
          </a:p>
        </p:txBody>
      </p:sp>
      <p:sp>
        <p:nvSpPr>
          <p:cNvPr id="18459" name="TextBox 35">
            <a:extLst>
              <a:ext uri="{FF2B5EF4-FFF2-40B4-BE49-F238E27FC236}">
                <a16:creationId xmlns:a16="http://schemas.microsoft.com/office/drawing/2014/main" id="{B7A55383-8C2A-470D-9F73-81D805DE16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799" b="1" dirty="0">
                <a:solidFill>
                  <a:schemeClr val="bg1"/>
                </a:solidFill>
                <a:ea typeface="宋体" panose="02010600030101010101" pitchFamily="2" charset="-122"/>
              </a:rPr>
              <a:t>集</a:t>
            </a: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调中心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FFFC7043-3932-4BF2-85B7-5B600F91B921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9459" name="图片 21">
            <a:extLst>
              <a:ext uri="{FF2B5EF4-FFF2-40B4-BE49-F238E27FC236}">
                <a16:creationId xmlns:a16="http://schemas.microsoft.com/office/drawing/2014/main" id="{353DAACB-CC30-410B-8DCF-FD0E1A6C3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E3A9CA05-6369-4A76-B3F8-6DAEC5A2C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2101E3F7-3505-42AD-8A40-0CC3BB7E0958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DAE1C423-D43B-45C1-8625-B479D1F76F61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B5B134A6-253E-40ED-8053-4A3A95D418F0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13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9463" name="TextBox 35">
            <a:extLst>
              <a:ext uri="{FF2B5EF4-FFF2-40B4-BE49-F238E27FC236}">
                <a16:creationId xmlns:a16="http://schemas.microsoft.com/office/drawing/2014/main" id="{78882013-39FB-4E25-817A-98577EBAE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799" b="1" dirty="0">
                <a:solidFill>
                  <a:schemeClr val="bg1"/>
                </a:solidFill>
                <a:ea typeface="宋体" panose="02010600030101010101" pitchFamily="2" charset="-122"/>
              </a:rPr>
              <a:t>集</a:t>
            </a: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调中心</a:t>
            </a:r>
          </a:p>
        </p:txBody>
      </p:sp>
      <p:pic>
        <p:nvPicPr>
          <p:cNvPr id="19464" name="Picture 10">
            <a:extLst>
              <a:ext uri="{FF2B5EF4-FFF2-40B4-BE49-F238E27FC236}">
                <a16:creationId xmlns:a16="http://schemas.microsoft.com/office/drawing/2014/main" id="{DA656102-6618-40AE-9A30-FF9B00C58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006" y="1296233"/>
            <a:ext cx="6698221" cy="3860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5" name="Picture 11">
            <a:extLst>
              <a:ext uri="{FF2B5EF4-FFF2-40B4-BE49-F238E27FC236}">
                <a16:creationId xmlns:a16="http://schemas.microsoft.com/office/drawing/2014/main" id="{96585CB3-3D63-456F-AD89-5DA3C0B7A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087" y="3098929"/>
            <a:ext cx="7356776" cy="3568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46F8E32E-43BB-4FE3-883E-B6541BC7C309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0483" name="图片 21">
            <a:extLst>
              <a:ext uri="{FF2B5EF4-FFF2-40B4-BE49-F238E27FC236}">
                <a16:creationId xmlns:a16="http://schemas.microsoft.com/office/drawing/2014/main" id="{BB461CA7-BBDF-47DB-96AD-78E9270D0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5F8674A3-6B44-4585-870F-39AAC52FE5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06B7E8F7-F368-4F48-906F-C099F13C70EF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5145916E-072B-4DAD-84BC-D880CC02A902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9391CD72-E6B5-4CD9-9365-4AEF09819102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14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E85430AC-BF14-4764-AC9D-3C8857B948BE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E35609-E034-4DED-B762-E50AF57AFDFB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B9820-37F2-4A25-A197-237DC1E450D6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CB8A22CD-635F-4AC6-BB0B-7498BF91CEA6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模块可展示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CB589E39-3BF8-4A2D-9062-AE4A0D40CF38}"/>
              </a:ext>
            </a:extLst>
          </p:cNvPr>
          <p:cNvSpPr/>
          <p:nvPr/>
        </p:nvSpPr>
        <p:spPr>
          <a:xfrm>
            <a:off x="1390107" y="2543521"/>
            <a:ext cx="7656697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A46B1630-5550-4502-B1D2-EDFCB530C4C7}"/>
              </a:ext>
            </a:extLst>
          </p:cNvPr>
          <p:cNvSpPr/>
          <p:nvPr/>
        </p:nvSpPr>
        <p:spPr>
          <a:xfrm>
            <a:off x="1390107" y="2549868"/>
            <a:ext cx="7656697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5016F6-24EE-43AD-9A37-4F0A8560AB89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6751681F-6125-4B8C-8FF0-20D44F4F77F2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871D9E38-FAD7-4069-88DF-462C3BF82102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0496" name="Group 28">
            <a:extLst>
              <a:ext uri="{FF2B5EF4-FFF2-40B4-BE49-F238E27FC236}">
                <a16:creationId xmlns:a16="http://schemas.microsoft.com/office/drawing/2014/main" id="{5F514D59-737D-4701-B848-BFDADF73374F}"/>
              </a:ext>
            </a:extLst>
          </p:cNvPr>
          <p:cNvGrpSpPr>
            <a:grpSpLocks/>
          </p:cNvGrpSpPr>
          <p:nvPr/>
        </p:nvGrpSpPr>
        <p:grpSpPr bwMode="auto">
          <a:xfrm>
            <a:off x="8680235" y="1845293"/>
            <a:ext cx="1158422" cy="487173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A093D15E-83C8-4F75-9A2E-7FD4F0BC50A1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0513" name="TextBox 18">
              <a:extLst>
                <a:ext uri="{FF2B5EF4-FFF2-40B4-BE49-F238E27FC236}">
                  <a16:creationId xmlns:a16="http://schemas.microsoft.com/office/drawing/2014/main" id="{049DE425-B9E1-4BB7-94EB-7B55A3CAEB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100%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0A788088-759A-4209-AAF2-D08B4B5B78FC}"/>
              </a:ext>
            </a:extLst>
          </p:cNvPr>
          <p:cNvCxnSpPr>
            <a:endCxn id="18" idx="4"/>
          </p:cNvCxnSpPr>
          <p:nvPr/>
        </p:nvCxnSpPr>
        <p:spPr>
          <a:xfrm flipV="1">
            <a:off x="9003958" y="233246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98" name="组合 21">
            <a:extLst>
              <a:ext uri="{FF2B5EF4-FFF2-40B4-BE49-F238E27FC236}">
                <a16:creationId xmlns:a16="http://schemas.microsoft.com/office/drawing/2014/main" id="{5A78737E-5FF3-4123-8E25-FF16A3E97939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0508" name="Group 35">
              <a:extLst>
                <a:ext uri="{FF2B5EF4-FFF2-40B4-BE49-F238E27FC236}">
                  <a16:creationId xmlns:a16="http://schemas.microsoft.com/office/drawing/2014/main" id="{AB8BD0A9-EC2C-48C4-88C2-AF81289F3B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14456385-D435-47E4-B7E1-61CC8D5CF275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7596B74-4959-4066-B06F-2883CCF995BD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E9135C57-7F4B-4D58-83DD-34116D2CC243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7EBFE29-33CC-42C3-AF5A-15D7A744B710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972E8853-52DF-4F2D-BF08-236DACAA9791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、完成故障预警功能开发，要求能支持直驱、半直驱以及双馈机组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1F8B7D5B-F7AA-4BD7-B8E8-1843E9509929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故障预警模型开发，包括直驱、半直驱以及双馈机组各完成</a:t>
            </a: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30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个预警模型，共涵盖</a:t>
            </a: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28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个大部件或子系统；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故障预警功能开发，包括全国风场预警监视、风场预警监视、机组预警监视、模型统计、下发预警工单等；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593F86A2-323E-4770-8439-2748BF5E3CF7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功能亮点：</a:t>
            </a:r>
          </a:p>
        </p:txBody>
      </p:sp>
      <p:sp>
        <p:nvSpPr>
          <p:cNvPr id="20503" name="TextBox 31">
            <a:extLst>
              <a:ext uri="{FF2B5EF4-FFF2-40B4-BE49-F238E27FC236}">
                <a16:creationId xmlns:a16="http://schemas.microsoft.com/office/drawing/2014/main" id="{212EF557-2C2F-4793-972D-6A373D802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1815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、预警模型可支持不同厂家机型，包括直驱、半直驱和双馈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实现了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预警集中监视，包括</a:t>
            </a:r>
            <a:r>
              <a:rPr lang="zh-CN" altLang="en-US" sz="1399">
                <a:solidFill>
                  <a:schemeClr val="tx1"/>
                </a:solidFill>
                <a:ea typeface="宋体" panose="02010600030101010101" pitchFamily="2" charset="-122"/>
              </a:rPr>
              <a:t>全国风场预警监视、风场预警监视、机组预警监视、部件预警监视等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、可跟踪预警处理流程，从预警的触发、下发预警工单、工单的接收到处理完毕。</a:t>
            </a:r>
            <a:endParaRPr lang="zh-CN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504" name="TextBox 32">
            <a:extLst>
              <a:ext uri="{FF2B5EF4-FFF2-40B4-BE49-F238E27FC236}">
                <a16:creationId xmlns:a16="http://schemas.microsoft.com/office/drawing/2014/main" id="{67D1E33A-6385-438E-AD6C-80FBF64A42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16600" y="207221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2021-4-30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8C94D77-7801-491A-99FA-6A4574A5BDE0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2021-4-30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CD67078F-78F4-4E57-86BF-FF83A1F27C14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16EA58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开发完成</a:t>
            </a:r>
          </a:p>
        </p:txBody>
      </p:sp>
      <p:sp>
        <p:nvSpPr>
          <p:cNvPr id="20507" name="TextBox 35">
            <a:extLst>
              <a:ext uri="{FF2B5EF4-FFF2-40B4-BE49-F238E27FC236}">
                <a16:creationId xmlns:a16="http://schemas.microsoft.com/office/drawing/2014/main" id="{1243F0FA-2C58-47B0-BD0E-3344D0B8AE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预警中心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D41C4567-9585-4423-8874-0AD73C4F1853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1507" name="图片 21">
            <a:extLst>
              <a:ext uri="{FF2B5EF4-FFF2-40B4-BE49-F238E27FC236}">
                <a16:creationId xmlns:a16="http://schemas.microsoft.com/office/drawing/2014/main" id="{B87E7995-28CD-494A-A38F-A668E227E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6065EAA0-605B-48D9-B37B-6CFC6BF2B0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B90ACC24-9B8C-446A-BCC7-ED7CC4C4D5BB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B7D82804-9411-4B73-A381-B5E5A2D4BD0D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EB1156F0-0509-488D-8190-421709D8C5A5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15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1511" name="TextBox 35">
            <a:extLst>
              <a:ext uri="{FF2B5EF4-FFF2-40B4-BE49-F238E27FC236}">
                <a16:creationId xmlns:a16="http://schemas.microsoft.com/office/drawing/2014/main" id="{7CDED063-1102-43BA-866B-C84988D96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预警中心</a:t>
            </a:r>
          </a:p>
        </p:txBody>
      </p:sp>
      <p:pic>
        <p:nvPicPr>
          <p:cNvPr id="21512" name="Picture 2">
            <a:extLst>
              <a:ext uri="{FF2B5EF4-FFF2-40B4-BE49-F238E27FC236}">
                <a16:creationId xmlns:a16="http://schemas.microsoft.com/office/drawing/2014/main" id="{45AE131A-B8EB-48C8-8A40-90F6B9833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87" y="1342254"/>
            <a:ext cx="7052095" cy="3886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3" name="Picture 3">
            <a:extLst>
              <a:ext uri="{FF2B5EF4-FFF2-40B4-BE49-F238E27FC236}">
                <a16:creationId xmlns:a16="http://schemas.microsoft.com/office/drawing/2014/main" id="{95A175E5-E991-43AF-B231-E5C591076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866" y="2935481"/>
            <a:ext cx="7716998" cy="3719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4048A335-66DC-4324-A40B-701BA8FC3DE0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2531" name="图片 21">
            <a:extLst>
              <a:ext uri="{FF2B5EF4-FFF2-40B4-BE49-F238E27FC236}">
                <a16:creationId xmlns:a16="http://schemas.microsoft.com/office/drawing/2014/main" id="{C993617C-203C-400E-BD1A-38D06D2CE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DD4D3E4C-495A-4D54-A388-B29484F33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597B8F97-550D-48A3-AF68-BD91F33DB3A0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27E8A54E-3D8D-499F-9679-F501EA8774E8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C70BA792-C6EE-4C35-980D-2C98E984A35D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16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EDDBFA89-8509-4C79-829B-A5E21A76C7F8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21979-2B06-462A-BC65-DD7C24E519B8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2C79C8-CB05-4834-84C5-FF91239D0C80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D5AE5729-D36E-45FC-A251-9342CF2252DC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模块可展示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F80A1CB8-AC31-4F35-BA6B-5A8213EF97E1}"/>
              </a:ext>
            </a:extLst>
          </p:cNvPr>
          <p:cNvSpPr/>
          <p:nvPr/>
        </p:nvSpPr>
        <p:spPr>
          <a:xfrm>
            <a:off x="1390107" y="2543521"/>
            <a:ext cx="7656697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B52529B3-3CDB-47D7-8135-6691FD28CA00}"/>
              </a:ext>
            </a:extLst>
          </p:cNvPr>
          <p:cNvSpPr/>
          <p:nvPr/>
        </p:nvSpPr>
        <p:spPr>
          <a:xfrm>
            <a:off x="1390107" y="2549868"/>
            <a:ext cx="7656697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8AD2DD-B5FE-413E-9069-0EC8FB694A09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79E55996-EFA9-4B6E-BFD9-10556C89086E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0000BE56-70C3-45BD-93C0-63CAEC113C41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2544" name="Group 28">
            <a:extLst>
              <a:ext uri="{FF2B5EF4-FFF2-40B4-BE49-F238E27FC236}">
                <a16:creationId xmlns:a16="http://schemas.microsoft.com/office/drawing/2014/main" id="{D9A11055-E82A-4BDF-8C0C-8B852397747C}"/>
              </a:ext>
            </a:extLst>
          </p:cNvPr>
          <p:cNvGrpSpPr>
            <a:grpSpLocks/>
          </p:cNvGrpSpPr>
          <p:nvPr/>
        </p:nvGrpSpPr>
        <p:grpSpPr bwMode="auto">
          <a:xfrm>
            <a:off x="8680235" y="1845293"/>
            <a:ext cx="1158422" cy="487173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F0E19788-D729-4685-BE6E-0F1FD9292B2D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2561" name="TextBox 18">
              <a:extLst>
                <a:ext uri="{FF2B5EF4-FFF2-40B4-BE49-F238E27FC236}">
                  <a16:creationId xmlns:a16="http://schemas.microsoft.com/office/drawing/2014/main" id="{FE9A35A3-470F-4317-ACF9-9F312B1FBC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100%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C319EAE1-6E93-4915-B52F-DA26022B6114}"/>
              </a:ext>
            </a:extLst>
          </p:cNvPr>
          <p:cNvCxnSpPr>
            <a:endCxn id="18" idx="4"/>
          </p:cNvCxnSpPr>
          <p:nvPr/>
        </p:nvCxnSpPr>
        <p:spPr>
          <a:xfrm flipV="1">
            <a:off x="9003958" y="233246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546" name="组合 21">
            <a:extLst>
              <a:ext uri="{FF2B5EF4-FFF2-40B4-BE49-F238E27FC236}">
                <a16:creationId xmlns:a16="http://schemas.microsoft.com/office/drawing/2014/main" id="{5FAA7743-EE99-43F8-AD66-5925087E2568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2556" name="Group 35">
              <a:extLst>
                <a:ext uri="{FF2B5EF4-FFF2-40B4-BE49-F238E27FC236}">
                  <a16:creationId xmlns:a16="http://schemas.microsoft.com/office/drawing/2014/main" id="{C71C4C65-B8F0-4589-B954-3C131247EF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9058AEB6-3B26-4698-8B08-0F6EC36C68E1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49250DB-2043-4EE0-A9E0-00AE658B2581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5D4189F2-F7CE-4458-9929-6E6F434E9738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005762D-F541-4375-A57B-9CF01E3F1EF2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8FAF7601-69E9-47FD-9665-9379227E655B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、完成传统集控阈值告警功能开发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46C4E027-7A6F-4B28-B14D-F0568B3AF594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阈值预警实时监视、阈值预警规则配置功能开发；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隐患检测功能开发，可根据既定规则检测历史任意时间段内存在的隐患；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、完成故障分析功能开发，可根据机组故障信息，任意选取标签点（支持标签点之间的运算）进行故障前后时刻曲线对比分析；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8EC5C6FE-49D5-4636-9575-AC5E39C72825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功能亮点：</a:t>
            </a:r>
          </a:p>
        </p:txBody>
      </p:sp>
      <p:sp>
        <p:nvSpPr>
          <p:cNvPr id="22551" name="TextBox 31">
            <a:extLst>
              <a:ext uri="{FF2B5EF4-FFF2-40B4-BE49-F238E27FC236}">
                <a16:creationId xmlns:a16="http://schemas.microsoft.com/office/drawing/2014/main" id="{863B518B-E850-4D47-8C4C-6669D711A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1383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、阈值告警规则可自由配置，配置后即可按照规则实时告警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、可对任意标签点范围进行隐患检测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、可针对故障进行初步分析，定位故障相关性标签点。</a:t>
            </a:r>
            <a:endParaRPr lang="zh-CN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552" name="TextBox 32">
            <a:extLst>
              <a:ext uri="{FF2B5EF4-FFF2-40B4-BE49-F238E27FC236}">
                <a16:creationId xmlns:a16="http://schemas.microsoft.com/office/drawing/2014/main" id="{5D069CFB-B538-4B98-86DF-7403169FD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16600" y="207221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2021-2-25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2ED977F-549A-4608-A35D-8B3DD562FEDB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2021-2-25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E72FB21C-D96C-4317-AF3B-13F2F7DBABAB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16EA58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开发完成</a:t>
            </a:r>
          </a:p>
        </p:txBody>
      </p:sp>
      <p:sp>
        <p:nvSpPr>
          <p:cNvPr id="22555" name="TextBox 35">
            <a:extLst>
              <a:ext uri="{FF2B5EF4-FFF2-40B4-BE49-F238E27FC236}">
                <a16:creationId xmlns:a16="http://schemas.microsoft.com/office/drawing/2014/main" id="{E535E278-01D4-499F-BD35-2FE9163479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学习中心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17BAB2-26C4-4063-BF13-D389DAE7C575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3555" name="图片 21">
            <a:extLst>
              <a:ext uri="{FF2B5EF4-FFF2-40B4-BE49-F238E27FC236}">
                <a16:creationId xmlns:a16="http://schemas.microsoft.com/office/drawing/2014/main" id="{0B780365-2B80-43FE-891B-4DC2D669A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CD4FAA45-0464-4292-B31F-C0A767D726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0B15DFAC-F1EF-46C7-8A33-C2CF87A84251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515EA23F-1AE6-447D-BBB3-A58D9823090F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A30C554E-2570-4D77-9E7E-0EBDD2EA33EB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17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559" name="TextBox 35">
            <a:extLst>
              <a:ext uri="{FF2B5EF4-FFF2-40B4-BE49-F238E27FC236}">
                <a16:creationId xmlns:a16="http://schemas.microsoft.com/office/drawing/2014/main" id="{7F1B2237-3F6F-4F69-8E53-4C333CA9CE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学习中心</a:t>
            </a:r>
          </a:p>
        </p:txBody>
      </p:sp>
      <p:pic>
        <p:nvPicPr>
          <p:cNvPr id="23560" name="Picture 4">
            <a:extLst>
              <a:ext uri="{FF2B5EF4-FFF2-40B4-BE49-F238E27FC236}">
                <a16:creationId xmlns:a16="http://schemas.microsoft.com/office/drawing/2014/main" id="{8C4B8D97-8831-4991-B9C3-994535F88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90" y="1299407"/>
            <a:ext cx="7317105" cy="3929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2">
            <a:extLst>
              <a:ext uri="{FF2B5EF4-FFF2-40B4-BE49-F238E27FC236}">
                <a16:creationId xmlns:a16="http://schemas.microsoft.com/office/drawing/2014/main" id="{3863D5CF-D00C-4146-BE3C-E8FD1DA64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513" y="2756163"/>
            <a:ext cx="8061351" cy="3832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ABBEFB67-ED34-40CB-9F47-BD4643DF1A2C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4579" name="图片 21">
            <a:extLst>
              <a:ext uri="{FF2B5EF4-FFF2-40B4-BE49-F238E27FC236}">
                <a16:creationId xmlns:a16="http://schemas.microsoft.com/office/drawing/2014/main" id="{CFFF5B10-C060-4F31-A063-E6514DA61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EA5EB0DF-ECA0-44A4-B648-3F2BF306BE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C0011BAC-A516-46B9-A430-9C799A40B442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8932726B-6AC8-4CF9-A7BB-EDDD0F128519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7FD6782-06CE-481D-88FC-CC2A78688FAA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18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90629668-A3BE-462C-B881-1558814479C9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7150DC-47AF-4A29-A797-530B75C0045C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5A174B-8AF8-4F71-9A19-2EE7B85EAC5F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5B593E63-774E-4962-8274-B875E7071AEF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模块可展示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C1746A51-97C3-4EC0-B02B-0755A63BC726}"/>
              </a:ext>
            </a:extLst>
          </p:cNvPr>
          <p:cNvSpPr/>
          <p:nvPr/>
        </p:nvSpPr>
        <p:spPr>
          <a:xfrm>
            <a:off x="1390107" y="2543521"/>
            <a:ext cx="7656697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C56CD04B-E8CC-4507-AAC5-67E90CFC5211}"/>
              </a:ext>
            </a:extLst>
          </p:cNvPr>
          <p:cNvSpPr/>
          <p:nvPr/>
        </p:nvSpPr>
        <p:spPr>
          <a:xfrm>
            <a:off x="1390107" y="2549868"/>
            <a:ext cx="7656697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8C9957-54ED-412F-8B45-BEC2FA7C77E9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36D40857-E5FE-452A-BC2A-5B5944B7AB66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14D6488E-B25E-41DE-81CA-F72115E20A23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4592" name="Group 28">
            <a:extLst>
              <a:ext uri="{FF2B5EF4-FFF2-40B4-BE49-F238E27FC236}">
                <a16:creationId xmlns:a16="http://schemas.microsoft.com/office/drawing/2014/main" id="{B468A8B6-E47E-4E73-8156-8041952160E9}"/>
              </a:ext>
            </a:extLst>
          </p:cNvPr>
          <p:cNvGrpSpPr>
            <a:grpSpLocks/>
          </p:cNvGrpSpPr>
          <p:nvPr/>
        </p:nvGrpSpPr>
        <p:grpSpPr bwMode="auto">
          <a:xfrm>
            <a:off x="8680235" y="1845293"/>
            <a:ext cx="1158422" cy="487173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DB1A6E6F-E989-4683-BB3E-241F0E029826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4609" name="TextBox 18">
              <a:extLst>
                <a:ext uri="{FF2B5EF4-FFF2-40B4-BE49-F238E27FC236}">
                  <a16:creationId xmlns:a16="http://schemas.microsoft.com/office/drawing/2014/main" id="{7A38BC87-B087-475F-AD48-4B58D1E5FA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100%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3926887C-3050-4243-9C7D-820749A9E8E4}"/>
              </a:ext>
            </a:extLst>
          </p:cNvPr>
          <p:cNvCxnSpPr>
            <a:endCxn id="18" idx="4"/>
          </p:cNvCxnSpPr>
          <p:nvPr/>
        </p:nvCxnSpPr>
        <p:spPr>
          <a:xfrm flipV="1">
            <a:off x="9003958" y="233246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594" name="组合 21">
            <a:extLst>
              <a:ext uri="{FF2B5EF4-FFF2-40B4-BE49-F238E27FC236}">
                <a16:creationId xmlns:a16="http://schemas.microsoft.com/office/drawing/2014/main" id="{BA458E91-010B-4B69-B9B8-99115BBBD061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4604" name="Group 35">
              <a:extLst>
                <a:ext uri="{FF2B5EF4-FFF2-40B4-BE49-F238E27FC236}">
                  <a16:creationId xmlns:a16="http://schemas.microsoft.com/office/drawing/2014/main" id="{56F5D3DC-E688-4A06-B701-C5C8363D65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BEF6BCDD-3159-4187-B855-D629922A7373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6000788-9B78-4969-9715-8B8B20C82D05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BAB4470F-12F5-4E89-8490-4341785BBFCD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01643B7-030A-4ADE-BBDD-BB884278D0D4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5E7394D0-3E36-4DDE-B232-8E50F7DD7D3B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、完成备品备件管理功能开发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09DC4F7A-880D-4522-A956-180D15562DAE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备品备件管理功能开发，包括库存管理、借出明细以及出库明细；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工单管理功能开发，包括待办任务、我的任务以及工单列表；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7B8C15EA-5E4A-4737-BCB5-DBF211EB9898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功能亮点：</a:t>
            </a:r>
          </a:p>
        </p:txBody>
      </p:sp>
      <p:sp>
        <p:nvSpPr>
          <p:cNvPr id="24599" name="TextBox 31">
            <a:extLst>
              <a:ext uri="{FF2B5EF4-FFF2-40B4-BE49-F238E27FC236}">
                <a16:creationId xmlns:a16="http://schemas.microsoft.com/office/drawing/2014/main" id="{68A040FF-74DC-43DD-827B-E0A0F42117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95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、实现备品备件流程化管理，可按库、按货架、按层、按设备进行细分管控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、实现预警闭环管理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600" name="TextBox 32">
            <a:extLst>
              <a:ext uri="{FF2B5EF4-FFF2-40B4-BE49-F238E27FC236}">
                <a16:creationId xmlns:a16="http://schemas.microsoft.com/office/drawing/2014/main" id="{9D84F225-22DF-416A-8A16-B32B214D55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16600" y="207221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2021-6-30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98A9B4-C52F-4D3C-9603-B0B477C262EB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2021-6-30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D7E72958-D4C3-4D07-A75F-94F141696490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16EA58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开发完成</a:t>
            </a:r>
          </a:p>
        </p:txBody>
      </p:sp>
      <p:sp>
        <p:nvSpPr>
          <p:cNvPr id="24603" name="TextBox 35">
            <a:extLst>
              <a:ext uri="{FF2B5EF4-FFF2-40B4-BE49-F238E27FC236}">
                <a16:creationId xmlns:a16="http://schemas.microsoft.com/office/drawing/2014/main" id="{C7884E3A-EB97-4E72-A73F-D75EA69EE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运维中心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56BC85DC-0CCC-4CCE-9F80-828133A5F592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5603" name="图片 21">
            <a:extLst>
              <a:ext uri="{FF2B5EF4-FFF2-40B4-BE49-F238E27FC236}">
                <a16:creationId xmlns:a16="http://schemas.microsoft.com/office/drawing/2014/main" id="{C550F040-4E57-4D17-A971-049A74389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EA170763-AC2F-4FCD-9420-82D25CAD4F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BBE69B3B-7FE5-41EE-9548-CE37C5906691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E9643253-7D7C-4707-B6E2-32C28504AB93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7FE2E50B-2E22-4C93-B5C8-E5F8D4BE0734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19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607" name="TextBox 35">
            <a:extLst>
              <a:ext uri="{FF2B5EF4-FFF2-40B4-BE49-F238E27FC236}">
                <a16:creationId xmlns:a16="http://schemas.microsoft.com/office/drawing/2014/main" id="{D3E634EF-4AE6-4336-8B7C-33582FEB4F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运维中心</a:t>
            </a:r>
          </a:p>
        </p:txBody>
      </p:sp>
      <p:pic>
        <p:nvPicPr>
          <p:cNvPr id="25608" name="Picture 2">
            <a:extLst>
              <a:ext uri="{FF2B5EF4-FFF2-40B4-BE49-F238E27FC236}">
                <a16:creationId xmlns:a16="http://schemas.microsoft.com/office/drawing/2014/main" id="{27C48051-A169-4847-A7D1-B65C3C2F4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19" y="1281952"/>
            <a:ext cx="7583700" cy="3875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9" name="Picture 3">
            <a:extLst>
              <a:ext uri="{FF2B5EF4-FFF2-40B4-BE49-F238E27FC236}">
                <a16:creationId xmlns:a16="http://schemas.microsoft.com/office/drawing/2014/main" id="{BF6A6152-09F9-492C-8E78-D3547564E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51" y="2324532"/>
            <a:ext cx="7996288" cy="4198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幻灯片" r:id="rId2" imgW="5080" imgH="5080" progId="">
                  <p:embed/>
                </p:oleObj>
              </mc:Choice>
              <mc:Fallback>
                <p:oleObj name="think-cell 幻灯片" r:id="rId2" imgW="5080" imgH="5080" progId="">
                  <p:embed/>
                  <p:pic>
                    <p:nvPicPr>
                      <p:cNvPr id="0" name="图片 2048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3">
            <a:extLst>
              <a:ext uri="{FF2B5EF4-FFF2-40B4-BE49-F238E27FC236}">
                <a16:creationId xmlns:a16="http://schemas.microsoft.com/office/drawing/2014/main" id="{BB8D8F5E-2F7B-4ABB-80DD-96C1102B0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0849" y="2614410"/>
            <a:ext cx="6894548" cy="10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3599" b="1" dirty="0">
                <a:ln w="19050">
                  <a:solidFill>
                    <a:schemeClr val="bg1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集控</a:t>
            </a:r>
            <a:r>
              <a:rPr lang="en-US" altLang="zh-CN" sz="3599" b="1" dirty="0">
                <a:ln w="19050">
                  <a:solidFill>
                    <a:schemeClr val="bg1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2.0</a:t>
            </a:r>
            <a:r>
              <a:rPr lang="zh-CN" altLang="en-US" sz="3599" b="1" dirty="0">
                <a:ln w="19050">
                  <a:solidFill>
                    <a:schemeClr val="bg1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项目阶段汇报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6815F635-5DC5-4F95-8518-3ACCCF5AA0F4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6627" name="图片 21">
            <a:extLst>
              <a:ext uri="{FF2B5EF4-FFF2-40B4-BE49-F238E27FC236}">
                <a16:creationId xmlns:a16="http://schemas.microsoft.com/office/drawing/2014/main" id="{A1BF7240-3646-4B2F-A1B2-3EA7C7260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6BB6F621-542A-427E-937B-57658A81B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F7795331-90B7-4B9F-AE6D-8A64BC8DC6DA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88EB529A-15BE-4B28-AA05-4A9AC9700A79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4581D164-2F5D-4C78-9609-AECBFA7FFC2D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20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AD2ECA09-7653-4863-87EA-FEA5A18B98CB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D7436A-B2DD-4D54-9536-C2D51B9489CF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FD7D1A-7720-4610-9EE0-A338796BF590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9E22FE64-D274-4A36-A551-725C0C222AA5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模块可展示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32297604-0A58-4C97-8CBC-6085773A1088}"/>
              </a:ext>
            </a:extLst>
          </p:cNvPr>
          <p:cNvSpPr/>
          <p:nvPr/>
        </p:nvSpPr>
        <p:spPr>
          <a:xfrm>
            <a:off x="1390108" y="2543521"/>
            <a:ext cx="4562281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503B5124-57FE-4E8F-95CF-8CB10D9FE598}"/>
              </a:ext>
            </a:extLst>
          </p:cNvPr>
          <p:cNvSpPr/>
          <p:nvPr/>
        </p:nvSpPr>
        <p:spPr>
          <a:xfrm>
            <a:off x="1390108" y="2549868"/>
            <a:ext cx="4562281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47076B-3E74-46F4-B6E1-C406329F8D9F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ED90B49D-CC4F-4234-8F94-375644901E86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1EA26C42-0D22-40D2-B7E9-D37A239EE7AE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6640" name="Group 28">
            <a:extLst>
              <a:ext uri="{FF2B5EF4-FFF2-40B4-BE49-F238E27FC236}">
                <a16:creationId xmlns:a16="http://schemas.microsoft.com/office/drawing/2014/main" id="{95093A8F-A2BA-4AEB-B8AF-C1D30EB9111B}"/>
              </a:ext>
            </a:extLst>
          </p:cNvPr>
          <p:cNvGrpSpPr>
            <a:grpSpLocks/>
          </p:cNvGrpSpPr>
          <p:nvPr/>
        </p:nvGrpSpPr>
        <p:grpSpPr bwMode="auto">
          <a:xfrm>
            <a:off x="5622318" y="1759602"/>
            <a:ext cx="1158422" cy="487173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2B87C1D2-1053-4738-8837-9713A9564EBA}"/>
                </a:ext>
              </a:extLst>
            </p:cNvPr>
            <p:cNvSpPr/>
            <p:nvPr/>
          </p:nvSpPr>
          <p:spPr>
            <a:xfrm>
              <a:off x="1734279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6657" name="TextBox 18">
              <a:extLst>
                <a:ext uri="{FF2B5EF4-FFF2-40B4-BE49-F238E27FC236}">
                  <a16:creationId xmlns:a16="http://schemas.microsoft.com/office/drawing/2014/main" id="{AA555BA2-EBA9-4B9C-9B6C-AEE1FBA763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  60%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7C571EED-C130-435C-9C83-38D68C6E0210}"/>
              </a:ext>
            </a:extLst>
          </p:cNvPr>
          <p:cNvCxnSpPr>
            <a:endCxn id="18" idx="4"/>
          </p:cNvCxnSpPr>
          <p:nvPr/>
        </p:nvCxnSpPr>
        <p:spPr>
          <a:xfrm flipV="1">
            <a:off x="5946041" y="2246775"/>
            <a:ext cx="7934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642" name="组合 21">
            <a:extLst>
              <a:ext uri="{FF2B5EF4-FFF2-40B4-BE49-F238E27FC236}">
                <a16:creationId xmlns:a16="http://schemas.microsoft.com/office/drawing/2014/main" id="{2F63EE3F-FAAE-45A5-B1BC-EFA4D71D01D9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6652" name="Group 35">
              <a:extLst>
                <a:ext uri="{FF2B5EF4-FFF2-40B4-BE49-F238E27FC236}">
                  <a16:creationId xmlns:a16="http://schemas.microsoft.com/office/drawing/2014/main" id="{23E6C36E-FD3F-4865-84B5-42CEE57B5C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A6455ED3-A394-4E4E-8C52-6F515B38A232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0285906-5489-4BCB-A2A4-9D8A39C22DC6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1C1E18CD-CCAE-4629-BCFB-4953C2EED5F3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52E3603-C78B-4923-9995-3FC469E5D244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B6E266D4-BFA8-4245-A280-3FC69D4392BE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、完成传统集控中数据查询、数据分析以及报表功能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</a:rPr>
              <a:t>2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</a:rPr>
              <a:t>、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完成绩效评价功能。</a:t>
            </a: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6EA5CB0A-A71A-4605-8A75-713606CC31A0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数据查询功能开发，包括故障查询、状态查询、预警查询以及历史数据查询；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数据分析功能开发，包括功率曲线分析、趋势分析、故障频发排名、相关性分析；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、完成智慧报表功能开发，用户可自由配置报表格式和字段形成报表模板；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4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、绩效评价完成能效评估功能开发；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AD1623B2-988F-47BC-B740-6A948663F23D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后续开发内容：</a:t>
            </a:r>
          </a:p>
        </p:txBody>
      </p:sp>
      <p:sp>
        <p:nvSpPr>
          <p:cNvPr id="26647" name="TextBox 31">
            <a:extLst>
              <a:ext uri="{FF2B5EF4-FFF2-40B4-BE49-F238E27FC236}">
                <a16:creationId xmlns:a16="http://schemas.microsoft.com/office/drawing/2014/main" id="{B34950C7-E49F-4662-90FF-51EF6A6672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95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、固定报表，包括发电量报表、性能报表等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、损失电量分析、可靠性分析等功能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C51061-CA48-40BD-880C-1E834B9F6DE7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2021-10-31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41C5D482-B7CF-4C4D-BA8B-FA47F141B4FD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未完成</a:t>
            </a:r>
          </a:p>
        </p:txBody>
      </p:sp>
      <p:sp>
        <p:nvSpPr>
          <p:cNvPr id="26650" name="TextBox 35">
            <a:extLst>
              <a:ext uri="{FF2B5EF4-FFF2-40B4-BE49-F238E27FC236}">
                <a16:creationId xmlns:a16="http://schemas.microsoft.com/office/drawing/2014/main" id="{92E6320B-4998-49CF-97A8-FD9AF4B9C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绩效中心</a:t>
            </a:r>
          </a:p>
        </p:txBody>
      </p:sp>
      <p:sp>
        <p:nvSpPr>
          <p:cNvPr id="26651" name="TextBox 32">
            <a:extLst>
              <a:ext uri="{FF2B5EF4-FFF2-40B4-BE49-F238E27FC236}">
                <a16:creationId xmlns:a16="http://schemas.microsoft.com/office/drawing/2014/main" id="{BC685872-F5B9-4A83-920C-9E14E6BF2D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208" y="2268991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2021-10-08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910E632C-F5C4-45BC-AC25-9FCD37EE1958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7651" name="图片 21">
            <a:extLst>
              <a:ext uri="{FF2B5EF4-FFF2-40B4-BE49-F238E27FC236}">
                <a16:creationId xmlns:a16="http://schemas.microsoft.com/office/drawing/2014/main" id="{DF72060E-D49B-4C3C-BEB5-0651A98C6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3020BB46-FEBD-40BA-87C6-869E7844E8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CA36E608-61F2-4AA7-917F-0239623325BE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83E493CC-0BB2-4D4B-B5E2-05F0DA824E10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78CA1F41-688A-4265-A700-1082FF2C69FD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21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7655" name="TextBox 35">
            <a:extLst>
              <a:ext uri="{FF2B5EF4-FFF2-40B4-BE49-F238E27FC236}">
                <a16:creationId xmlns:a16="http://schemas.microsoft.com/office/drawing/2014/main" id="{7B37A2BF-E767-4B24-99AB-05FF2F4D23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绩效中心</a:t>
            </a:r>
          </a:p>
        </p:txBody>
      </p:sp>
      <p:pic>
        <p:nvPicPr>
          <p:cNvPr id="27656" name="Picture 2">
            <a:extLst>
              <a:ext uri="{FF2B5EF4-FFF2-40B4-BE49-F238E27FC236}">
                <a16:creationId xmlns:a16="http://schemas.microsoft.com/office/drawing/2014/main" id="{7C55735C-A001-4B1C-ADA8-1172849A9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66" y="1270843"/>
            <a:ext cx="8573913" cy="4244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7" name="Picture 3">
            <a:extLst>
              <a:ext uri="{FF2B5EF4-FFF2-40B4-BE49-F238E27FC236}">
                <a16:creationId xmlns:a16="http://schemas.microsoft.com/office/drawing/2014/main" id="{95BA7E94-0CC0-4181-A141-2FE0CA627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126" y="2464177"/>
            <a:ext cx="8929375" cy="418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5A80E744-EC9C-4F40-B7C5-CF0B4883861A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8675" name="图片 21">
            <a:extLst>
              <a:ext uri="{FF2B5EF4-FFF2-40B4-BE49-F238E27FC236}">
                <a16:creationId xmlns:a16="http://schemas.microsoft.com/office/drawing/2014/main" id="{5AD49A87-29BD-4D7B-A0B4-AA88E58D7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AC5D3EFA-D25C-4DB0-BC95-012C5E17A1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9B28BE16-889A-4B25-94B7-E3E368ABA6B5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42EC5768-9D8E-4272-87B0-95B5FBE7F1D2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60E4963A-E3C1-421C-82D7-B0E0F659F64E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22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DD1AC772-D555-4EE7-B55D-94B7CC8F457E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D1FF08-7A0B-4CA6-92B1-FE47B191776E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73060C-09CB-46A2-90C6-BE6CFA4D3561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5CA30378-2024-4B30-8701-C12932970FAC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FFC00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</a:rPr>
              <a:t>不可展示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7E650B0C-4924-4D5B-B9A5-EA4B253E703D}"/>
              </a:ext>
            </a:extLst>
          </p:cNvPr>
          <p:cNvSpPr/>
          <p:nvPr/>
        </p:nvSpPr>
        <p:spPr>
          <a:xfrm>
            <a:off x="1390108" y="2543521"/>
            <a:ext cx="4346465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68D4583E-B3F7-477F-8942-B12AE100D869}"/>
              </a:ext>
            </a:extLst>
          </p:cNvPr>
          <p:cNvSpPr/>
          <p:nvPr/>
        </p:nvSpPr>
        <p:spPr>
          <a:xfrm>
            <a:off x="1390108" y="2549868"/>
            <a:ext cx="4346465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83194F-FF9C-4668-B628-2FF74FC67C38}"/>
              </a:ext>
            </a:extLst>
          </p:cNvPr>
          <p:cNvSpPr txBox="1"/>
          <p:nvPr/>
        </p:nvSpPr>
        <p:spPr>
          <a:xfrm>
            <a:off x="1390107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A9DC6D0B-3DD3-4E11-8356-9814C89E3A79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6A19042A-1506-4C07-B2FB-5514CC7EE39A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8688" name="Group 28">
            <a:extLst>
              <a:ext uri="{FF2B5EF4-FFF2-40B4-BE49-F238E27FC236}">
                <a16:creationId xmlns:a16="http://schemas.microsoft.com/office/drawing/2014/main" id="{103842D0-F8AD-4284-98C5-0B370D9E0DD6}"/>
              </a:ext>
            </a:extLst>
          </p:cNvPr>
          <p:cNvGrpSpPr>
            <a:grpSpLocks/>
          </p:cNvGrpSpPr>
          <p:nvPr/>
        </p:nvGrpSpPr>
        <p:grpSpPr bwMode="auto">
          <a:xfrm>
            <a:off x="5419197" y="1856402"/>
            <a:ext cx="1158422" cy="487172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1E99DBCF-E128-4E42-9506-62875F670AE3}"/>
                </a:ext>
              </a:extLst>
            </p:cNvPr>
            <p:cNvSpPr/>
            <p:nvPr/>
          </p:nvSpPr>
          <p:spPr>
            <a:xfrm>
              <a:off x="1734279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8705" name="TextBox 18">
              <a:extLst>
                <a:ext uri="{FF2B5EF4-FFF2-40B4-BE49-F238E27FC236}">
                  <a16:creationId xmlns:a16="http://schemas.microsoft.com/office/drawing/2014/main" id="{377E5C48-5868-44D4-A7CB-9489D8CEC2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  60%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5057EE75-971C-4A5D-8A15-53480DB9DEDB}"/>
              </a:ext>
            </a:extLst>
          </p:cNvPr>
          <p:cNvCxnSpPr>
            <a:endCxn id="18" idx="4"/>
          </p:cNvCxnSpPr>
          <p:nvPr/>
        </p:nvCxnSpPr>
        <p:spPr>
          <a:xfrm flipV="1">
            <a:off x="5742920" y="2343574"/>
            <a:ext cx="7934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690" name="组合 21">
            <a:extLst>
              <a:ext uri="{FF2B5EF4-FFF2-40B4-BE49-F238E27FC236}">
                <a16:creationId xmlns:a16="http://schemas.microsoft.com/office/drawing/2014/main" id="{424F1297-4BE0-4BEC-AD37-276A8A5583D9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8700" name="Group 35">
              <a:extLst>
                <a:ext uri="{FF2B5EF4-FFF2-40B4-BE49-F238E27FC236}">
                  <a16:creationId xmlns:a16="http://schemas.microsoft.com/office/drawing/2014/main" id="{4A523CE9-9F66-48FD-95D6-41B2E6D423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6966D90F-54F4-4E4C-B415-85A1EEBFADD4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E089AD7-3D80-4C3C-BCC1-0B8396F2DEFC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88134534-1D5D-4A1D-874D-4B3DD55BD93F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632FB64-3DC6-4D8E-A2CA-8509D1036D25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21E299EC-4185-45C9-A22A-6D9D63B2C105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、完成故障诊断功能开发，要求能支持直驱、半直驱以及双馈机组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2555F5CA-B23C-4A1E-921A-265EC9EFA4FA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故障诊断模型开发，包括半直驱</a:t>
            </a: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30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个，双馈</a:t>
            </a: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30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个，直驱</a:t>
            </a: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14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个；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</a:t>
            </a:r>
            <a:r>
              <a:rPr lang="zh-CN" altLang="zh-CN" sz="1399" dirty="0">
                <a:solidFill>
                  <a:schemeClr val="tx1"/>
                </a:solidFill>
                <a:ea typeface="宋体" pitchFamily="2" charset="-122"/>
              </a:rPr>
              <a:t>完成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故障诊断功能界面原型设计；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C418B39C-9456-466C-8E4C-C19C3D2E4543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后续开发内容：</a:t>
            </a:r>
          </a:p>
        </p:txBody>
      </p:sp>
      <p:sp>
        <p:nvSpPr>
          <p:cNvPr id="28695" name="TextBox 31">
            <a:extLst>
              <a:ext uri="{FF2B5EF4-FFF2-40B4-BE49-F238E27FC236}">
                <a16:creationId xmlns:a16="http://schemas.microsoft.com/office/drawing/2014/main" id="{1D739920-A609-4B8A-9DCB-FBC02533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73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、搜集其他厂家直驱机组故障数据，继续开展直驱故障诊断模型开发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、完成故障诊断界面功能开发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8696" name="TextBox 32">
            <a:extLst>
              <a:ext uri="{FF2B5EF4-FFF2-40B4-BE49-F238E27FC236}">
                <a16:creationId xmlns:a16="http://schemas.microsoft.com/office/drawing/2014/main" id="{DE4B2B79-7615-4A4D-9CA7-D73290F099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5562" y="2083326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2021-10-08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716325-16C1-442E-8D44-1657EECA125C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2021-9-30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D0268B77-D60B-488F-B0A2-E2B0BCB6ED0F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未完成</a:t>
            </a:r>
          </a:p>
        </p:txBody>
      </p:sp>
      <p:sp>
        <p:nvSpPr>
          <p:cNvPr id="28699" name="TextBox 35">
            <a:extLst>
              <a:ext uri="{FF2B5EF4-FFF2-40B4-BE49-F238E27FC236}">
                <a16:creationId xmlns:a16="http://schemas.microsoft.com/office/drawing/2014/main" id="{F8B317D9-E5E9-490C-B447-3F30A2F21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13990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诊断中心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9A7C7D9C-4F29-4AF7-B2F1-8291739D4717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29699" name="图片 21">
            <a:extLst>
              <a:ext uri="{FF2B5EF4-FFF2-40B4-BE49-F238E27FC236}">
                <a16:creationId xmlns:a16="http://schemas.microsoft.com/office/drawing/2014/main" id="{5483917B-1D8B-4954-87A8-B95542F24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60ECF5BB-A60C-449A-96E6-9AD7B7D800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EC3E8A75-BAEF-4391-9EC8-6A054F8ACD09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19AE4D00-D711-4388-8AC5-DC58064C247C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24918EA4-40F0-400D-B414-C29341BA5880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23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01CCB45E-391A-4FD0-891B-8B361FDD2ED0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ED9404-12F4-4913-B89F-831FA16F90A3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D7AA69-4F3E-4A90-8C55-1CE3B8104940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5E8F1D89-14E8-45D6-A543-C8F3F9BC12DD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FFC00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</a:rPr>
              <a:t>不可展示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A9216737-AC2C-4D70-8D11-10C892163058}"/>
              </a:ext>
            </a:extLst>
          </p:cNvPr>
          <p:cNvSpPr/>
          <p:nvPr/>
        </p:nvSpPr>
        <p:spPr>
          <a:xfrm>
            <a:off x="1390107" y="2543521"/>
            <a:ext cx="46020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3D453FEA-F269-478D-8F41-3A9678D7DDD6}"/>
              </a:ext>
            </a:extLst>
          </p:cNvPr>
          <p:cNvSpPr/>
          <p:nvPr/>
        </p:nvSpPr>
        <p:spPr>
          <a:xfrm>
            <a:off x="1390107" y="2549868"/>
            <a:ext cx="46020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1776E2-3B3B-408D-BAFD-8EB33D98F1E2}"/>
              </a:ext>
            </a:extLst>
          </p:cNvPr>
          <p:cNvSpPr txBox="1"/>
          <p:nvPr/>
        </p:nvSpPr>
        <p:spPr>
          <a:xfrm>
            <a:off x="985453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0EAC9B55-4BEA-4393-A2C5-3D9D1B4961CF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69680D3E-2B7C-4A59-ACF6-08374574A654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29712" name="Group 28">
            <a:extLst>
              <a:ext uri="{FF2B5EF4-FFF2-40B4-BE49-F238E27FC236}">
                <a16:creationId xmlns:a16="http://schemas.microsoft.com/office/drawing/2014/main" id="{9B84EECB-4B04-45B5-A706-9E8888F98462}"/>
              </a:ext>
            </a:extLst>
          </p:cNvPr>
          <p:cNvGrpSpPr>
            <a:grpSpLocks/>
          </p:cNvGrpSpPr>
          <p:nvPr/>
        </p:nvGrpSpPr>
        <p:grpSpPr bwMode="auto">
          <a:xfrm>
            <a:off x="1129860" y="1773884"/>
            <a:ext cx="1158422" cy="487172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ED18039B-BC2C-4A20-9B2F-324C6DFD2ADB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29729" name="TextBox 18">
              <a:extLst>
                <a:ext uri="{FF2B5EF4-FFF2-40B4-BE49-F238E27FC236}">
                  <a16:creationId xmlns:a16="http://schemas.microsoft.com/office/drawing/2014/main" id="{5912A120-D00A-4827-BD52-AE79E7F765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  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BA17EFB0-CDCB-428E-9F9C-B0EE9FE45818}"/>
              </a:ext>
            </a:extLst>
          </p:cNvPr>
          <p:cNvCxnSpPr>
            <a:endCxn id="18" idx="4"/>
          </p:cNvCxnSpPr>
          <p:nvPr/>
        </p:nvCxnSpPr>
        <p:spPr>
          <a:xfrm flipV="1">
            <a:off x="1453582" y="226105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714" name="组合 21">
            <a:extLst>
              <a:ext uri="{FF2B5EF4-FFF2-40B4-BE49-F238E27FC236}">
                <a16:creationId xmlns:a16="http://schemas.microsoft.com/office/drawing/2014/main" id="{774D5CD9-C966-41A1-9A12-2B6B72283925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29724" name="Group 35">
              <a:extLst>
                <a:ext uri="{FF2B5EF4-FFF2-40B4-BE49-F238E27FC236}">
                  <a16:creationId xmlns:a16="http://schemas.microsoft.com/office/drawing/2014/main" id="{B67EF1AC-4E82-4830-BC07-7AE7D346F9F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9D9EBBC0-FF2C-45B1-B697-4FD6147FC397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3DB5F1E-CDDC-408A-B67C-1D409A6D3C19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984CF799-2958-45BE-8AD2-6E6F89C2F4BD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5979C401-6E07-4211-A6B0-88C0F219EF43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478E4DA6-E112-42B6-B827-7871D8617CF4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、完成移动</a:t>
            </a: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APP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开发，需具备移动监视、移动告警和指标分析功能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7EB14497-56EF-4CC4-9629-29EA62722BB5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、未开展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3A668C26-414E-4977-9CC8-2BCA6EAE5D62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后续开发内容：</a:t>
            </a:r>
          </a:p>
        </p:txBody>
      </p:sp>
      <p:sp>
        <p:nvSpPr>
          <p:cNvPr id="29719" name="TextBox 31">
            <a:extLst>
              <a:ext uri="{FF2B5EF4-FFF2-40B4-BE49-F238E27FC236}">
                <a16:creationId xmlns:a16="http://schemas.microsoft.com/office/drawing/2014/main" id="{0A0BE9F8-BF58-441F-8A90-3546C1A806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9"/>
            <a:ext cx="3189629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、完成移动监视、移动告警、指标分析、工单填报等功能开发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29720" name="TextBox 32">
            <a:extLst>
              <a:ext uri="{FF2B5EF4-FFF2-40B4-BE49-F238E27FC236}">
                <a16:creationId xmlns:a16="http://schemas.microsoft.com/office/drawing/2014/main" id="{DECBB52A-EE21-4F95-BF4E-F3A5F76F67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6225" y="200080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2021-10-08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1B6F28-0C2C-41B5-8FB7-79651EABCC02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2021-10-31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2E825494-B6FD-4615-9191-CDBFD99514DC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未完成</a:t>
            </a:r>
          </a:p>
        </p:txBody>
      </p:sp>
      <p:sp>
        <p:nvSpPr>
          <p:cNvPr id="29723" name="TextBox 35">
            <a:extLst>
              <a:ext uri="{FF2B5EF4-FFF2-40B4-BE49-F238E27FC236}">
                <a16:creationId xmlns:a16="http://schemas.microsoft.com/office/drawing/2014/main" id="{C71E5D05-BEE0-43E8-A109-000D4D62C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123511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 dirty="0">
                <a:solidFill>
                  <a:schemeClr val="bg1"/>
                </a:solidFill>
                <a:ea typeface="宋体" panose="02010600030101010101" pitchFamily="2" charset="-122"/>
              </a:rPr>
              <a:t>移动</a:t>
            </a:r>
            <a:r>
              <a:rPr lang="en-US" altLang="zh-CN" sz="1799" b="1" dirty="0">
                <a:solidFill>
                  <a:schemeClr val="bg1"/>
                </a:solidFill>
                <a:ea typeface="宋体" panose="02010600030101010101" pitchFamily="2" charset="-122"/>
              </a:rPr>
              <a:t>APP</a:t>
            </a:r>
            <a:endParaRPr lang="zh-CN" altLang="en-US" sz="1799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F93A9F0B-E415-4951-A6B3-9C594B78ED4E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>
              <a:solidFill>
                <a:schemeClr val="bg1"/>
              </a:solidFill>
            </a:endParaRPr>
          </a:p>
        </p:txBody>
      </p:sp>
      <p:pic>
        <p:nvPicPr>
          <p:cNvPr id="30723" name="图片 21">
            <a:extLst>
              <a:ext uri="{FF2B5EF4-FFF2-40B4-BE49-F238E27FC236}">
                <a16:creationId xmlns:a16="http://schemas.microsoft.com/office/drawing/2014/main" id="{45850A94-C137-4365-9931-517CCB64B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76">
            <a:extLst>
              <a:ext uri="{FF2B5EF4-FFF2-40B4-BE49-F238E27FC236}">
                <a16:creationId xmlns:a16="http://schemas.microsoft.com/office/drawing/2014/main" id="{5A7B894E-996E-4B59-A7B9-CF0CFD8C44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233747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项目完成情况</a:t>
            </a: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354EC29F-1067-4151-AAB0-3B83D9CA817F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40" name="灯片编号占位符 4">
            <a:extLst>
              <a:ext uri="{FF2B5EF4-FFF2-40B4-BE49-F238E27FC236}">
                <a16:creationId xmlns:a16="http://schemas.microsoft.com/office/drawing/2014/main" id="{57D17B3C-DBF9-4F5C-84CD-2C5895207EC0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2CFAE5D-5A86-4D15-8C02-BC6F801654D7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24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ounded Rectangle 4">
            <a:extLst>
              <a:ext uri="{FF2B5EF4-FFF2-40B4-BE49-F238E27FC236}">
                <a16:creationId xmlns:a16="http://schemas.microsoft.com/office/drawing/2014/main" id="{32D5F7B6-7AAD-4862-AD9C-897CB4E28F17}"/>
              </a:ext>
            </a:extLst>
          </p:cNvPr>
          <p:cNvSpPr/>
          <p:nvPr/>
        </p:nvSpPr>
        <p:spPr>
          <a:xfrm>
            <a:off x="193600" y="1342253"/>
            <a:ext cx="11084358" cy="4316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 dirty="0">
              <a:latin typeface="微软雅黑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481CDA-98EE-46F1-96DE-9FEC47B11CF5}"/>
              </a:ext>
            </a:extLst>
          </p:cNvPr>
          <p:cNvSpPr txBox="1"/>
          <p:nvPr/>
        </p:nvSpPr>
        <p:spPr>
          <a:xfrm>
            <a:off x="250727" y="1404141"/>
            <a:ext cx="1296482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模块当前阶段：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F7BEE-41CC-4720-95CF-079DFEDDA690}"/>
              </a:ext>
            </a:extLst>
          </p:cNvPr>
          <p:cNvSpPr txBox="1"/>
          <p:nvPr/>
        </p:nvSpPr>
        <p:spPr>
          <a:xfrm>
            <a:off x="2699284" y="1404141"/>
            <a:ext cx="1150488" cy="3078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399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当前状态：</a:t>
            </a:r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2BDD311C-2A27-46E9-A90E-2A54C810726F}"/>
              </a:ext>
            </a:extLst>
          </p:cNvPr>
          <p:cNvSpPr/>
          <p:nvPr/>
        </p:nvSpPr>
        <p:spPr>
          <a:xfrm>
            <a:off x="3692671" y="1445400"/>
            <a:ext cx="948954" cy="225337"/>
          </a:xfrm>
          <a:prstGeom prst="roundRect">
            <a:avLst/>
          </a:prstGeom>
          <a:solidFill>
            <a:srgbClr val="FFC000"/>
          </a:solidFill>
          <a:ln>
            <a:solidFill>
              <a:srgbClr val="00B0F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</a:rPr>
              <a:t>不可展示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262A3BF0-93AB-497E-8E62-018B36A42D23}"/>
              </a:ext>
            </a:extLst>
          </p:cNvPr>
          <p:cNvSpPr/>
          <p:nvPr/>
        </p:nvSpPr>
        <p:spPr>
          <a:xfrm>
            <a:off x="1390107" y="2543521"/>
            <a:ext cx="46020" cy="2221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3" name="Rounded Rectangle 19">
            <a:extLst>
              <a:ext uri="{FF2B5EF4-FFF2-40B4-BE49-F238E27FC236}">
                <a16:creationId xmlns:a16="http://schemas.microsoft.com/office/drawing/2014/main" id="{CD103EB1-DE02-4342-9A4D-0AAF704625E6}"/>
              </a:ext>
            </a:extLst>
          </p:cNvPr>
          <p:cNvSpPr/>
          <p:nvPr/>
        </p:nvSpPr>
        <p:spPr>
          <a:xfrm>
            <a:off x="1390107" y="2549868"/>
            <a:ext cx="46020" cy="24120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55E191-3D18-4E7E-B862-4E4F1AA0BE23}"/>
              </a:ext>
            </a:extLst>
          </p:cNvPr>
          <p:cNvSpPr txBox="1"/>
          <p:nvPr/>
        </p:nvSpPr>
        <p:spPr>
          <a:xfrm>
            <a:off x="985453" y="2205516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accent6">
                    <a:lumMod val="75000"/>
                  </a:schemeClr>
                </a:solidFill>
              </a:rPr>
              <a:t>实际</a:t>
            </a:r>
          </a:p>
        </p:txBody>
      </p:sp>
      <p:sp>
        <p:nvSpPr>
          <p:cNvPr id="15" name="Rounded Rectangle 20">
            <a:extLst>
              <a:ext uri="{FF2B5EF4-FFF2-40B4-BE49-F238E27FC236}">
                <a16:creationId xmlns:a16="http://schemas.microsoft.com/office/drawing/2014/main" id="{E2A2A77F-AE1D-47BB-83D7-7AE4CD891DB4}"/>
              </a:ext>
            </a:extLst>
          </p:cNvPr>
          <p:cNvSpPr/>
          <p:nvPr/>
        </p:nvSpPr>
        <p:spPr>
          <a:xfrm>
            <a:off x="1390107" y="2838681"/>
            <a:ext cx="6131705" cy="714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sp>
        <p:nvSpPr>
          <p:cNvPr id="16" name="Rounded Rectangle 22">
            <a:extLst>
              <a:ext uri="{FF2B5EF4-FFF2-40B4-BE49-F238E27FC236}">
                <a16:creationId xmlns:a16="http://schemas.microsoft.com/office/drawing/2014/main" id="{37BC4DD1-675C-40E7-B124-78D5A30D1FC5}"/>
              </a:ext>
            </a:extLst>
          </p:cNvPr>
          <p:cNvSpPr/>
          <p:nvPr/>
        </p:nvSpPr>
        <p:spPr>
          <a:xfrm>
            <a:off x="1390107" y="2852963"/>
            <a:ext cx="7656697" cy="571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99"/>
          </a:p>
        </p:txBody>
      </p:sp>
      <p:grpSp>
        <p:nvGrpSpPr>
          <p:cNvPr id="30736" name="Group 28">
            <a:extLst>
              <a:ext uri="{FF2B5EF4-FFF2-40B4-BE49-F238E27FC236}">
                <a16:creationId xmlns:a16="http://schemas.microsoft.com/office/drawing/2014/main" id="{9CC0211D-1205-4A5B-8C4F-3A8C5FEAD714}"/>
              </a:ext>
            </a:extLst>
          </p:cNvPr>
          <p:cNvGrpSpPr>
            <a:grpSpLocks/>
          </p:cNvGrpSpPr>
          <p:nvPr/>
        </p:nvGrpSpPr>
        <p:grpSpPr bwMode="auto">
          <a:xfrm>
            <a:off x="1129860" y="1773884"/>
            <a:ext cx="1158422" cy="487172"/>
            <a:chOff x="1666809" y="1712300"/>
            <a:chExt cx="864096" cy="360468"/>
          </a:xfrm>
        </p:grpSpPr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AD42A77A-6D9C-4A6F-AC42-7109974153C4}"/>
                </a:ext>
              </a:extLst>
            </p:cNvPr>
            <p:cNvSpPr/>
            <p:nvPr/>
          </p:nvSpPr>
          <p:spPr>
            <a:xfrm>
              <a:off x="1734280" y="1712300"/>
              <a:ext cx="359843" cy="36046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00" dirty="0"/>
            </a:p>
          </p:txBody>
        </p:sp>
        <p:sp>
          <p:nvSpPr>
            <p:cNvPr id="30753" name="TextBox 18">
              <a:extLst>
                <a:ext uri="{FF2B5EF4-FFF2-40B4-BE49-F238E27FC236}">
                  <a16:creationId xmlns:a16="http://schemas.microsoft.com/office/drawing/2014/main" id="{948840BC-743F-4DAC-B423-3C746C11E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6809" y="1806336"/>
              <a:ext cx="864096" cy="204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200" b="1">
                  <a:solidFill>
                    <a:schemeClr val="bg1"/>
                  </a:solidFill>
                  <a:ea typeface="宋体" panose="02010600030101010101" pitchFamily="2" charset="-122"/>
                </a:rPr>
                <a:t>  0%</a:t>
              </a:r>
              <a:endParaRPr lang="zh-CN" altLang="en-US" sz="1200" b="1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cxnSp>
        <p:nvCxnSpPr>
          <p:cNvPr id="20" name="Straight Connector 25">
            <a:extLst>
              <a:ext uri="{FF2B5EF4-FFF2-40B4-BE49-F238E27FC236}">
                <a16:creationId xmlns:a16="http://schemas.microsoft.com/office/drawing/2014/main" id="{354B0D1B-141A-418B-A207-BE9653AFE24B}"/>
              </a:ext>
            </a:extLst>
          </p:cNvPr>
          <p:cNvCxnSpPr>
            <a:endCxn id="18" idx="4"/>
          </p:cNvCxnSpPr>
          <p:nvPr/>
        </p:nvCxnSpPr>
        <p:spPr>
          <a:xfrm flipV="1">
            <a:off x="1453582" y="2261056"/>
            <a:ext cx="7935" cy="33641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738" name="组合 21">
            <a:extLst>
              <a:ext uri="{FF2B5EF4-FFF2-40B4-BE49-F238E27FC236}">
                <a16:creationId xmlns:a16="http://schemas.microsoft.com/office/drawing/2014/main" id="{5EA618DD-71FC-4296-A13C-FB018EF5C6F5}"/>
              </a:ext>
            </a:extLst>
          </p:cNvPr>
          <p:cNvGrpSpPr>
            <a:grpSpLocks/>
          </p:cNvGrpSpPr>
          <p:nvPr/>
        </p:nvGrpSpPr>
        <p:grpSpPr bwMode="auto">
          <a:xfrm>
            <a:off x="8783383" y="2910091"/>
            <a:ext cx="1055275" cy="633165"/>
            <a:chOff x="5621640" y="2212060"/>
            <a:chExt cx="864096" cy="453533"/>
          </a:xfrm>
        </p:grpSpPr>
        <p:grpSp>
          <p:nvGrpSpPr>
            <p:cNvPr id="30748" name="Group 35">
              <a:extLst>
                <a:ext uri="{FF2B5EF4-FFF2-40B4-BE49-F238E27FC236}">
                  <a16:creationId xmlns:a16="http://schemas.microsoft.com/office/drawing/2014/main" id="{C897D0E2-986D-4BBC-9BF0-43839F7AB2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21640" y="2305267"/>
              <a:ext cx="864096" cy="360326"/>
              <a:chOff x="1720944" y="1712014"/>
              <a:chExt cx="864096" cy="360326"/>
            </a:xfrm>
          </p:grpSpPr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6F4625FE-FEBC-44DD-9060-C14EC6381E46}"/>
                  </a:ext>
                </a:extLst>
              </p:cNvPr>
              <p:cNvSpPr/>
              <p:nvPr/>
            </p:nvSpPr>
            <p:spPr>
              <a:xfrm>
                <a:off x="1733938" y="1712014"/>
                <a:ext cx="359931" cy="36032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300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793F59-E874-47CA-9D60-30FF1C806110}"/>
                  </a:ext>
                </a:extLst>
              </p:cNvPr>
              <p:cNvSpPr txBox="1"/>
              <p:nvPr/>
            </p:nvSpPr>
            <p:spPr>
              <a:xfrm>
                <a:off x="1720944" y="1759755"/>
                <a:ext cx="864096" cy="19833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1200" b="1" dirty="0">
                    <a:solidFill>
                      <a:schemeClr val="bg1">
                        <a:lumMod val="65000"/>
                      </a:schemeClr>
                    </a:solidFill>
                  </a:rPr>
                  <a:t>100%</a:t>
                </a:r>
                <a:endParaRPr lang="zh-CN" altLang="en-US" sz="1200" b="1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cxnSp>
          <p:nvCxnSpPr>
            <p:cNvPr id="25" name="Straight Connector 40">
              <a:extLst>
                <a:ext uri="{FF2B5EF4-FFF2-40B4-BE49-F238E27FC236}">
                  <a16:creationId xmlns:a16="http://schemas.microsoft.com/office/drawing/2014/main" id="{381A8F20-9B1E-4278-A813-52BA427F3F0B}"/>
                </a:ext>
              </a:extLst>
            </p:cNvPr>
            <p:cNvCxnSpPr>
              <a:stCxn id="26" idx="0"/>
            </p:cNvCxnSpPr>
            <p:nvPr/>
          </p:nvCxnSpPr>
          <p:spPr>
            <a:xfrm flipV="1">
              <a:off x="5815249" y="2212060"/>
              <a:ext cx="0" cy="932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42D2502-C07A-46DD-AD5B-D8AF297CF046}"/>
              </a:ext>
            </a:extLst>
          </p:cNvPr>
          <p:cNvSpPr txBox="1"/>
          <p:nvPr/>
        </p:nvSpPr>
        <p:spPr>
          <a:xfrm>
            <a:off x="1390107" y="2941829"/>
            <a:ext cx="660142" cy="3380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bg1">
                    <a:lumMod val="50000"/>
                  </a:schemeClr>
                </a:solidFill>
              </a:rPr>
              <a:t>计划</a:t>
            </a:r>
          </a:p>
        </p:txBody>
      </p:sp>
      <p:sp>
        <p:nvSpPr>
          <p:cNvPr id="29" name="Rectangle 41">
            <a:extLst>
              <a:ext uri="{FF2B5EF4-FFF2-40B4-BE49-F238E27FC236}">
                <a16:creationId xmlns:a16="http://schemas.microsoft.com/office/drawing/2014/main" id="{75EBD727-65B9-48AD-AD80-FE1645D7764E}"/>
              </a:ext>
            </a:extLst>
          </p:cNvPr>
          <p:cNvSpPr/>
          <p:nvPr/>
        </p:nvSpPr>
        <p:spPr>
          <a:xfrm>
            <a:off x="661730" y="3687663"/>
            <a:ext cx="2843689" cy="247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最初需求：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、完成基于</a:t>
            </a:r>
            <a:r>
              <a:rPr lang="en-US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Hadoop</a:t>
            </a:r>
            <a:r>
              <a:rPr lang="zh-CN" altLang="en-US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架构的大数据应用平台的开发</a:t>
            </a:r>
            <a:r>
              <a:rPr lang="zh-CN" altLang="zh-CN" sz="12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2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7FA490D4-16BA-410C-99FA-3A12EBF2A816}"/>
              </a:ext>
            </a:extLst>
          </p:cNvPr>
          <p:cNvSpPr/>
          <p:nvPr/>
        </p:nvSpPr>
        <p:spPr>
          <a:xfrm>
            <a:off x="3849771" y="3681315"/>
            <a:ext cx="3397511" cy="2631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实际完成：</a:t>
            </a:r>
            <a:endParaRPr lang="en-US" altLang="zh-CN" sz="139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n-US" altLang="zh-CN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、完成大数据平台技术选型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2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、完成大数据平台搭建；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  <a:p>
            <a:pPr>
              <a:defRPr/>
            </a:pPr>
            <a:r>
              <a:rPr lang="en-US" altLang="zh-CN" sz="1399" dirty="0">
                <a:solidFill>
                  <a:schemeClr val="tx1"/>
                </a:solidFill>
                <a:ea typeface="宋体" pitchFamily="2" charset="-122"/>
              </a:rPr>
              <a:t>3</a:t>
            </a:r>
            <a:r>
              <a:rPr lang="zh-CN" altLang="en-US" sz="1399" dirty="0">
                <a:solidFill>
                  <a:schemeClr val="tx1"/>
                </a:solidFill>
                <a:ea typeface="宋体" pitchFamily="2" charset="-122"/>
              </a:rPr>
              <a:t>、完成风场数据接入及数据清洗；</a:t>
            </a:r>
            <a:endParaRPr lang="en-US" altLang="zh-CN" sz="1399" dirty="0">
              <a:solidFill>
                <a:schemeClr val="tx1"/>
              </a:solidFill>
              <a:ea typeface="宋体" pitchFamily="2" charset="-122"/>
            </a:endParaRPr>
          </a:p>
        </p:txBody>
      </p:sp>
      <p:sp>
        <p:nvSpPr>
          <p:cNvPr id="31" name="Rectangle 45">
            <a:extLst>
              <a:ext uri="{FF2B5EF4-FFF2-40B4-BE49-F238E27FC236}">
                <a16:creationId xmlns:a16="http://schemas.microsoft.com/office/drawing/2014/main" id="{A2307C06-9DD3-4951-8035-42B236A2B9B7}"/>
              </a:ext>
            </a:extLst>
          </p:cNvPr>
          <p:cNvSpPr/>
          <p:nvPr/>
        </p:nvSpPr>
        <p:spPr>
          <a:xfrm>
            <a:off x="7707478" y="3687662"/>
            <a:ext cx="3499070" cy="2835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zh-CN" altLang="en-US" sz="1399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后续开发内容：</a:t>
            </a:r>
          </a:p>
        </p:txBody>
      </p:sp>
      <p:sp>
        <p:nvSpPr>
          <p:cNvPr id="30743" name="TextBox 31">
            <a:extLst>
              <a:ext uri="{FF2B5EF4-FFF2-40B4-BE49-F238E27FC236}">
                <a16:creationId xmlns:a16="http://schemas.microsoft.com/office/drawing/2014/main" id="{C77D1604-DDC0-4A0C-90E0-33A3D6AB21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914" y="3933628"/>
            <a:ext cx="3189629" cy="73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584200"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defTabSz="5842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5842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5842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584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、完成大数据平台接口开发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latinLnBrk="1">
              <a:spcBef>
                <a:spcPct val="0"/>
              </a:spcBef>
              <a:buFontTx/>
              <a:buNone/>
            </a:pPr>
            <a:r>
              <a:rPr lang="en-US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、完成集控系统大数据版本开发</a:t>
            </a:r>
            <a:r>
              <a:rPr lang="zh-CN" altLang="zh-CN" sz="1399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latinLnBrk="1">
              <a:spcBef>
                <a:spcPct val="0"/>
              </a:spcBef>
              <a:buFontTx/>
              <a:buNone/>
            </a:pPr>
            <a:endParaRPr lang="zh-CN" altLang="zh-CN" sz="1399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744" name="TextBox 32">
            <a:extLst>
              <a:ext uri="{FF2B5EF4-FFF2-40B4-BE49-F238E27FC236}">
                <a16:creationId xmlns:a16="http://schemas.microsoft.com/office/drawing/2014/main" id="{52E7D84B-5A24-4811-BE51-CFD4BA04A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6225" y="2000808"/>
            <a:ext cx="1989948" cy="36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799" b="1">
                <a:solidFill>
                  <a:srgbClr val="00B050"/>
                </a:solidFill>
                <a:ea typeface="宋体" panose="02010600030101010101" pitchFamily="2" charset="-122"/>
              </a:rPr>
              <a:t>2021-10-08</a:t>
            </a:r>
            <a:endParaRPr lang="zh-CN" altLang="en-US" sz="1799" b="1">
              <a:solidFill>
                <a:srgbClr val="00B050"/>
              </a:solidFill>
              <a:ea typeface="宋体" panose="02010600030101010101" pitchFamily="2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FA986B-7C77-4159-A540-50A2D7E20204}"/>
              </a:ext>
            </a:extLst>
          </p:cNvPr>
          <p:cNvSpPr txBox="1"/>
          <p:nvPr/>
        </p:nvSpPr>
        <p:spPr>
          <a:xfrm>
            <a:off x="9248338" y="2700623"/>
            <a:ext cx="1742394" cy="3681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799" b="1" dirty="0">
                <a:solidFill>
                  <a:schemeClr val="bg1">
                    <a:lumMod val="50000"/>
                  </a:schemeClr>
                </a:solidFill>
              </a:rPr>
              <a:t>2022-1-31</a:t>
            </a:r>
            <a:endParaRPr lang="zh-CN" altLang="en-US" sz="1799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0901B098-3490-4B55-A1BF-CEC63B7F6953}"/>
              </a:ext>
            </a:extLst>
          </p:cNvPr>
          <p:cNvSpPr/>
          <p:nvPr/>
        </p:nvSpPr>
        <p:spPr>
          <a:xfrm>
            <a:off x="1547209" y="1445400"/>
            <a:ext cx="791853" cy="225337"/>
          </a:xfrm>
          <a:prstGeom prst="round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未完成</a:t>
            </a:r>
          </a:p>
        </p:txBody>
      </p:sp>
      <p:sp>
        <p:nvSpPr>
          <p:cNvPr id="30747" name="TextBox 35">
            <a:extLst>
              <a:ext uri="{FF2B5EF4-FFF2-40B4-BE49-F238E27FC236}">
                <a16:creationId xmlns:a16="http://schemas.microsoft.com/office/drawing/2014/main" id="{DFF1591E-B3EF-4ACF-A1A6-DE615EFA49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600" y="901101"/>
            <a:ext cx="1345674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b="1">
                <a:solidFill>
                  <a:schemeClr val="bg1"/>
                </a:solidFill>
                <a:ea typeface="宋体" panose="02010600030101010101" pitchFamily="2" charset="-122"/>
              </a:rPr>
              <a:t>大数据平台</a:t>
            </a: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2EDD76BA-2763-4D78-817F-BBBF3EFC7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FE816BA8-FFA9-4ECD-BCE3-9536645E636F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31748" name="图片 48">
            <a:extLst>
              <a:ext uri="{FF2B5EF4-FFF2-40B4-BE49-F238E27FC236}">
                <a16:creationId xmlns:a16="http://schemas.microsoft.com/office/drawing/2014/main" id="{6CB7444B-477C-4664-AC59-ED7F3D19A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3E3F1D4D-752B-4519-A05F-E2709D5504C9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2851CF56-8C64-49A1-9B31-4F7A4EDDD4BC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43F6031B-234E-4629-94BB-810D69AB16EC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25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55605EE-AA22-4D0B-B3D6-A05977776A2C}"/>
              </a:ext>
            </a:extLst>
          </p:cNvPr>
          <p:cNvSpPr/>
          <p:nvPr/>
        </p:nvSpPr>
        <p:spPr>
          <a:xfrm>
            <a:off x="3049984" y="4604879"/>
            <a:ext cx="5758788" cy="768050"/>
          </a:xfrm>
          <a:prstGeom prst="rect">
            <a:avLst/>
          </a:prstGeom>
          <a:noFill/>
          <a:ln w="25400" cap="flat" cmpd="sng" algn="ctr">
            <a:solidFill>
              <a:srgbClr val="0070C0"/>
            </a:solidFill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E571B25-6223-4838-A791-A19B40D77740}"/>
              </a:ext>
            </a:extLst>
          </p:cNvPr>
          <p:cNvSpPr/>
          <p:nvPr/>
        </p:nvSpPr>
        <p:spPr bwMode="auto">
          <a:xfrm>
            <a:off x="3057919" y="4614400"/>
            <a:ext cx="5750854" cy="758529"/>
          </a:xfrm>
          <a:prstGeom prst="rect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4BB7588C-C1ED-481B-896E-3161D6A918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2368964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项目☞项目目标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1094D430-21FF-4D0D-A6D7-7D540C6E1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1485073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项目☞立项背景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A9FF1AD-43B2-459D-83D1-A3E9C7CDA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85" y="3183034"/>
            <a:ext cx="3846620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项目☞项目时间线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5569F957-C3B3-452D-93EB-A094700C3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0" y="3976474"/>
            <a:ext cx="5192617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项目☞各模块需求及完成情况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97CF7E6-5D16-48D8-BC60-CED0D0566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1" y="4717547"/>
            <a:ext cx="4923418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项目☞项目下阶段实施评审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70" name="组合 86">
            <a:extLst>
              <a:ext uri="{FF2B5EF4-FFF2-40B4-BE49-F238E27FC236}">
                <a16:creationId xmlns:a16="http://schemas.microsoft.com/office/drawing/2014/main" id="{47B7FAD2-8922-46BE-B780-ECDA80537CAE}"/>
              </a:ext>
            </a:extLst>
          </p:cNvPr>
          <p:cNvGrpSpPr>
            <a:grpSpLocks/>
          </p:cNvGrpSpPr>
          <p:nvPr/>
        </p:nvGrpSpPr>
        <p:grpSpPr bwMode="auto">
          <a:xfrm>
            <a:off x="0" y="164788"/>
            <a:ext cx="12034899" cy="576037"/>
            <a:chOff x="0" y="163513"/>
            <a:chExt cx="12039009" cy="576262"/>
          </a:xfrm>
        </p:grpSpPr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9D532358-0C29-4039-AAD9-6C01AFBE1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3513"/>
              <a:ext cx="477815" cy="576262"/>
            </a:xfrm>
            <a:custGeom>
              <a:avLst/>
              <a:gdLst>
                <a:gd name="T0" fmla="*/ 610 w 682"/>
                <a:gd name="T1" fmla="*/ 466 h 818"/>
                <a:gd name="T2" fmla="*/ 354 w 682"/>
                <a:gd name="T3" fmla="*/ 614 h 818"/>
                <a:gd name="T4" fmla="*/ 0 w 682"/>
                <a:gd name="T5" fmla="*/ 818 h 818"/>
                <a:gd name="T6" fmla="*/ 0 w 682"/>
                <a:gd name="T7" fmla="*/ 409 h 818"/>
                <a:gd name="T8" fmla="*/ 0 w 682"/>
                <a:gd name="T9" fmla="*/ 0 h 818"/>
                <a:gd name="T10" fmla="*/ 354 w 682"/>
                <a:gd name="T11" fmla="*/ 205 h 818"/>
                <a:gd name="T12" fmla="*/ 600 w 682"/>
                <a:gd name="T13" fmla="*/ 347 h 818"/>
                <a:gd name="T14" fmla="*/ 610 w 682"/>
                <a:gd name="T15" fmla="*/ 466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2" h="818">
                  <a:moveTo>
                    <a:pt x="610" y="466"/>
                  </a:moveTo>
                  <a:lnTo>
                    <a:pt x="354" y="614"/>
                  </a:lnTo>
                  <a:lnTo>
                    <a:pt x="0" y="818"/>
                  </a:lnTo>
                  <a:lnTo>
                    <a:pt x="0" y="409"/>
                  </a:lnTo>
                  <a:lnTo>
                    <a:pt x="0" y="0"/>
                  </a:lnTo>
                  <a:lnTo>
                    <a:pt x="354" y="205"/>
                  </a:lnTo>
                  <a:cubicBezTo>
                    <a:pt x="436" y="252"/>
                    <a:pt x="518" y="299"/>
                    <a:pt x="600" y="347"/>
                  </a:cubicBezTo>
                  <a:cubicBezTo>
                    <a:pt x="682" y="388"/>
                    <a:pt x="668" y="427"/>
                    <a:pt x="610" y="46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/>
            </a:p>
          </p:txBody>
        </p:sp>
        <p:pic>
          <p:nvPicPr>
            <p:cNvPr id="32812" name="图片 88">
              <a:extLst>
                <a:ext uri="{FF2B5EF4-FFF2-40B4-BE49-F238E27FC236}">
                  <a16:creationId xmlns:a16="http://schemas.microsoft.com/office/drawing/2014/main" id="{E65722A3-4E36-4718-BB9A-E12807670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6938" y="226499"/>
              <a:ext cx="1992071" cy="45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813" name="TextBox 76">
              <a:extLst>
                <a:ext uri="{FF2B5EF4-FFF2-40B4-BE49-F238E27FC236}">
                  <a16:creationId xmlns:a16="http://schemas.microsoft.com/office/drawing/2014/main" id="{A3CD3134-14D7-4D5C-9645-A35CFC8DCC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7815" y="190500"/>
              <a:ext cx="305709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项目阶段实施评审</a:t>
              </a:r>
            </a:p>
          </p:txBody>
        </p:sp>
      </p:grpSp>
      <p:sp>
        <p:nvSpPr>
          <p:cNvPr id="92" name="等腰三角形 91">
            <a:extLst>
              <a:ext uri="{FF2B5EF4-FFF2-40B4-BE49-F238E27FC236}">
                <a16:creationId xmlns:a16="http://schemas.microsoft.com/office/drawing/2014/main" id="{977FAE7C-7BB9-44A1-BA17-4D8EB2AB9C21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93" name="灯片编号占位符 4">
            <a:extLst>
              <a:ext uri="{FF2B5EF4-FFF2-40B4-BE49-F238E27FC236}">
                <a16:creationId xmlns:a16="http://schemas.microsoft.com/office/drawing/2014/main" id="{027508AB-524F-4847-994D-04B40151B0C6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DEDB4F12-0913-4AFE-8B7B-B0B4203BE3CB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26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32773" name="Rectangle 2">
            <a:extLst>
              <a:ext uri="{FF2B5EF4-FFF2-40B4-BE49-F238E27FC236}">
                <a16:creationId xmlns:a16="http://schemas.microsoft.com/office/drawing/2014/main" id="{D97DB5A0-5152-4FFC-83F1-2E6F38BAC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-183191"/>
            <a:ext cx="184659" cy="369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799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2774" name="Rectangle 2">
            <a:extLst>
              <a:ext uri="{FF2B5EF4-FFF2-40B4-BE49-F238E27FC236}">
                <a16:creationId xmlns:a16="http://schemas.microsoft.com/office/drawing/2014/main" id="{1CFC040B-6E56-4DAD-89FA-337BD51459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-183191"/>
            <a:ext cx="184659" cy="369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799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2775" name="TextBox 11">
            <a:extLst>
              <a:ext uri="{FF2B5EF4-FFF2-40B4-BE49-F238E27FC236}">
                <a16:creationId xmlns:a16="http://schemas.microsoft.com/office/drawing/2014/main" id="{137A810C-2C68-43A5-B6FD-D4714C42C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791" y="837625"/>
            <a:ext cx="5830198" cy="1199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由于考虑项目开发与市场实际需求可能脱节，项目于</a:t>
            </a:r>
            <a:r>
              <a:rPr lang="en-US" altLang="zh-CN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2021</a:t>
            </a: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年</a:t>
            </a:r>
            <a:r>
              <a:rPr lang="en-US" altLang="zh-CN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7</a:t>
            </a: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月</a:t>
            </a:r>
            <a:r>
              <a:rPr lang="en-US" altLang="zh-CN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13</a:t>
            </a: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号开始暂停，截止目前已暂停约</a:t>
            </a:r>
            <a:r>
              <a:rPr lang="en-US" altLang="zh-CN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3</a:t>
            </a: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个月。</a:t>
            </a:r>
            <a:endParaRPr lang="en-US" altLang="zh-CN" sz="1799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799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 dirty="0">
                <a:solidFill>
                  <a:schemeClr val="bg1"/>
                </a:solidFill>
                <a:latin typeface="微软雅黑" panose="020B0503020204020204" pitchFamily="34" charset="-122"/>
              </a:rPr>
              <a:t>     请各位专家领导评审该项目是否继续开发！</a:t>
            </a:r>
            <a:endParaRPr lang="en-US" altLang="zh-CN" sz="1799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C8795DB0-E9D8-43CA-BFFB-1A26587BDEA2}"/>
              </a:ext>
            </a:extLst>
          </p:cNvPr>
          <p:cNvGraphicFramePr>
            <a:graphicFrameLocks noGrp="1"/>
          </p:cNvGraphicFramePr>
          <p:nvPr/>
        </p:nvGraphicFramePr>
        <p:xfrm>
          <a:off x="1705897" y="2729187"/>
          <a:ext cx="8132760" cy="3334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6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68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4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>
                          <a:latin typeface="微软雅黑" pitchFamily="34" charset="-122"/>
                          <a:ea typeface="微软雅黑" pitchFamily="34" charset="-122"/>
                        </a:rPr>
                        <a:t>序号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>
                          <a:latin typeface="微软雅黑" pitchFamily="34" charset="-122"/>
                          <a:ea typeface="微软雅黑" pitchFamily="34" charset="-122"/>
                        </a:rPr>
                        <a:t>计划完成内容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>
                          <a:latin typeface="微软雅黑" pitchFamily="34" charset="-122"/>
                          <a:ea typeface="微软雅黑" pitchFamily="34" charset="-122"/>
                        </a:rPr>
                        <a:t>计划完成时间</a:t>
                      </a: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8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完成诊断中心功能开发，包括模型开发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2021.12.31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8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完成绩效中心功能开发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2022.1.31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8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3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marL="0" marR="0" indent="0" algn="ctr" defTabSz="913765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完成移动</a:t>
                      </a: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APP</a:t>
                      </a: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功能开发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2022.1.31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38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4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marL="0" marR="0" indent="0" algn="ctr" defTabSz="913765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完成大数据平台开发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2022.4.30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00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marL="0" marR="0" indent="0" algn="ctr" defTabSz="913765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完成系统整体测试并部署发布上线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2022.5.31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38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6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marL="0" marR="0" indent="0" algn="ctr" defTabSz="913765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latin typeface="微软雅黑" pitchFamily="34" charset="-122"/>
                          <a:ea typeface="微软雅黑" pitchFamily="34" charset="-122"/>
                        </a:rPr>
                        <a:t>完成项目结项</a:t>
                      </a:r>
                    </a:p>
                  </a:txBody>
                  <a:tcPr marL="91393" marR="91393" marT="50500" marB="50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800" dirty="0">
                          <a:latin typeface="微软雅黑" pitchFamily="34" charset="-122"/>
                          <a:ea typeface="微软雅黑" pitchFamily="34" charset="-122"/>
                        </a:rPr>
                        <a:t>2022.6.30</a:t>
                      </a:r>
                      <a:endParaRPr lang="zh-CN" altLang="en-US" sz="18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1393" marR="91393" marT="50500" marB="505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2810" name="TextBox 11">
            <a:extLst>
              <a:ext uri="{FF2B5EF4-FFF2-40B4-BE49-F238E27FC236}">
                <a16:creationId xmlns:a16="http://schemas.microsoft.com/office/drawing/2014/main" id="{C091F04B-A22B-4F93-93E5-87962C04E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8937" y="2267404"/>
            <a:ext cx="6982273" cy="369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799">
                <a:solidFill>
                  <a:schemeClr val="bg1"/>
                </a:solidFill>
                <a:latin typeface="微软雅黑" panose="020B0503020204020204" pitchFamily="34" charset="-122"/>
              </a:rPr>
              <a:t>若项目继续开发，整体时间节点将向后延</a:t>
            </a:r>
            <a:r>
              <a:rPr lang="en-US" altLang="zh-CN" sz="1799">
                <a:solidFill>
                  <a:schemeClr val="bg1"/>
                </a:solidFill>
                <a:latin typeface="微软雅黑" panose="020B0503020204020204" pitchFamily="34" charset="-122"/>
              </a:rPr>
              <a:t>3</a:t>
            </a:r>
            <a:r>
              <a:rPr lang="zh-CN" altLang="en-US" sz="1799">
                <a:solidFill>
                  <a:schemeClr val="bg1"/>
                </a:solidFill>
                <a:latin typeface="微软雅黑" panose="020B0503020204020204" pitchFamily="34" charset="-122"/>
              </a:rPr>
              <a:t>个月，具体计划如下！</a:t>
            </a:r>
            <a:endParaRPr lang="en-US" altLang="zh-CN" sz="17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6350" y="-4127"/>
            <a:ext cx="12205335" cy="686625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74895" y="5278755"/>
            <a:ext cx="266128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THANKS!</a:t>
            </a:r>
          </a:p>
        </p:txBody>
      </p:sp>
      <p:pic>
        <p:nvPicPr>
          <p:cNvPr id="10" name="图片 9" descr="握手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337685" y="2390140"/>
            <a:ext cx="3735705" cy="219583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189" y="252504"/>
            <a:ext cx="2088233" cy="6056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712712" y="6410609"/>
            <a:ext cx="19287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Copyright 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深圳量云能源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9" name="组合 3">
            <a:extLst>
              <a:ext uri="{FF2B5EF4-FFF2-40B4-BE49-F238E27FC236}">
                <a16:creationId xmlns:a16="http://schemas.microsoft.com/office/drawing/2014/main" id="{FB53D521-69BB-49F7-A5C9-9BA72DF97BBB}"/>
              </a:ext>
            </a:extLst>
          </p:cNvPr>
          <p:cNvGrpSpPr>
            <a:grpSpLocks/>
          </p:cNvGrpSpPr>
          <p:nvPr/>
        </p:nvGrpSpPr>
        <p:grpSpPr bwMode="auto">
          <a:xfrm>
            <a:off x="5087538" y="1269257"/>
            <a:ext cx="6030144" cy="790266"/>
            <a:chOff x="5611081" y="1614045"/>
            <a:chExt cx="6032315" cy="790575"/>
          </a:xfrm>
        </p:grpSpPr>
        <p:sp>
          <p:nvSpPr>
            <p:cNvPr id="9250" name="Freeform 11">
              <a:extLst>
                <a:ext uri="{FF2B5EF4-FFF2-40B4-BE49-F238E27FC236}">
                  <a16:creationId xmlns:a16="http://schemas.microsoft.com/office/drawing/2014/main" id="{40209ED0-3220-44B8-99FD-F7CC479DD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4593" y="1614045"/>
              <a:ext cx="892175" cy="112712"/>
            </a:xfrm>
            <a:custGeom>
              <a:avLst/>
              <a:gdLst>
                <a:gd name="T0" fmla="*/ 2147483647 w 1156"/>
                <a:gd name="T1" fmla="*/ 0 h 142"/>
                <a:gd name="T2" fmla="*/ 2147483647 w 1156"/>
                <a:gd name="T3" fmla="*/ 0 h 142"/>
                <a:gd name="T4" fmla="*/ 2147483647 w 1156"/>
                <a:gd name="T5" fmla="*/ 2147483647 h 142"/>
                <a:gd name="T6" fmla="*/ 0 w 1156"/>
                <a:gd name="T7" fmla="*/ 2147483647 h 142"/>
                <a:gd name="T8" fmla="*/ 2147483647 w 1156"/>
                <a:gd name="T9" fmla="*/ 0 h 1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06B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39" name="Freeform 10">
              <a:extLst>
                <a:ext uri="{FF2B5EF4-FFF2-40B4-BE49-F238E27FC236}">
                  <a16:creationId xmlns:a16="http://schemas.microsoft.com/office/drawing/2014/main" id="{94F5A408-526E-410D-9547-F1248A2D1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081" y="1702945"/>
              <a:ext cx="6032315" cy="701675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noFill/>
            <a:ln w="10" cap="flat" cmpd="sng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0" name="Rectangle 12">
              <a:extLst>
                <a:ext uri="{FF2B5EF4-FFF2-40B4-BE49-F238E27FC236}">
                  <a16:creationId xmlns:a16="http://schemas.microsoft.com/office/drawing/2014/main" id="{FDD30587-1C0A-4B40-BEEC-9B41DE7D6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311" y="1614045"/>
              <a:ext cx="720703" cy="7381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9253" name="TextBox 105">
              <a:extLst>
                <a:ext uri="{FF2B5EF4-FFF2-40B4-BE49-F238E27FC236}">
                  <a16:creationId xmlns:a16="http://schemas.microsoft.com/office/drawing/2014/main" id="{295ED4DF-30FA-41F4-B188-0891151A03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0593" y="1792172"/>
              <a:ext cx="162090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b="1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立项背景</a:t>
              </a:r>
            </a:p>
          </p:txBody>
        </p:sp>
        <p:sp>
          <p:nvSpPr>
            <p:cNvPr id="9254" name="TextBox 106">
              <a:extLst>
                <a:ext uri="{FF2B5EF4-FFF2-40B4-BE49-F238E27FC236}">
                  <a16:creationId xmlns:a16="http://schemas.microsoft.com/office/drawing/2014/main" id="{F8947462-EEBB-4F9C-909F-AB77D38803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8268" y="1656907"/>
              <a:ext cx="500063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998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1</a:t>
              </a:r>
              <a:endParaRPr lang="zh-CN" altLang="en-US" sz="3998" b="1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220" name="组合 4">
            <a:extLst>
              <a:ext uri="{FF2B5EF4-FFF2-40B4-BE49-F238E27FC236}">
                <a16:creationId xmlns:a16="http://schemas.microsoft.com/office/drawing/2014/main" id="{92A57A9A-F2C1-42F8-921E-6649CA54F529}"/>
              </a:ext>
            </a:extLst>
          </p:cNvPr>
          <p:cNvGrpSpPr>
            <a:grpSpLocks/>
          </p:cNvGrpSpPr>
          <p:nvPr/>
        </p:nvGrpSpPr>
        <p:grpSpPr bwMode="auto">
          <a:xfrm>
            <a:off x="5231945" y="2275339"/>
            <a:ext cx="6030144" cy="790266"/>
            <a:chOff x="5611081" y="2634807"/>
            <a:chExt cx="6032315" cy="790575"/>
          </a:xfrm>
        </p:grpSpPr>
        <p:sp>
          <p:nvSpPr>
            <p:cNvPr id="9245" name="Freeform 11">
              <a:extLst>
                <a:ext uri="{FF2B5EF4-FFF2-40B4-BE49-F238E27FC236}">
                  <a16:creationId xmlns:a16="http://schemas.microsoft.com/office/drawing/2014/main" id="{6DEAAF60-6253-418E-9B47-2A1A99583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4593" y="2634807"/>
              <a:ext cx="892175" cy="112713"/>
            </a:xfrm>
            <a:custGeom>
              <a:avLst/>
              <a:gdLst>
                <a:gd name="T0" fmla="*/ 2147483647 w 1156"/>
                <a:gd name="T1" fmla="*/ 0 h 142"/>
                <a:gd name="T2" fmla="*/ 2147483647 w 1156"/>
                <a:gd name="T3" fmla="*/ 0 h 142"/>
                <a:gd name="T4" fmla="*/ 2147483647 w 1156"/>
                <a:gd name="T5" fmla="*/ 2147483647 h 142"/>
                <a:gd name="T6" fmla="*/ 0 w 1156"/>
                <a:gd name="T7" fmla="*/ 2147483647 h 142"/>
                <a:gd name="T8" fmla="*/ 2147483647 w 1156"/>
                <a:gd name="T9" fmla="*/ 0 h 1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06B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2" name="Freeform 10">
              <a:extLst>
                <a:ext uri="{FF2B5EF4-FFF2-40B4-BE49-F238E27FC236}">
                  <a16:creationId xmlns:a16="http://schemas.microsoft.com/office/drawing/2014/main" id="{69A2C5DA-A230-403B-B5B3-7B19DD6E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081" y="2723707"/>
              <a:ext cx="6032315" cy="701675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noFill/>
            <a:ln w="10" cap="flat" cmpd="sng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3" name="Rectangle 12">
              <a:extLst>
                <a:ext uri="{FF2B5EF4-FFF2-40B4-BE49-F238E27FC236}">
                  <a16:creationId xmlns:a16="http://schemas.microsoft.com/office/drawing/2014/main" id="{CEBA3BC6-1009-4E06-B0F3-FDC9EE69B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310" y="2634807"/>
              <a:ext cx="720703" cy="7381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9248" name="TextBox 108">
              <a:extLst>
                <a:ext uri="{FF2B5EF4-FFF2-40B4-BE49-F238E27FC236}">
                  <a16:creationId xmlns:a16="http://schemas.microsoft.com/office/drawing/2014/main" id="{58C79F26-9D75-421E-B926-B6B1E8E0EB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0593" y="2812934"/>
              <a:ext cx="162090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项目目标</a:t>
              </a:r>
            </a:p>
          </p:txBody>
        </p:sp>
        <p:sp>
          <p:nvSpPr>
            <p:cNvPr id="9249" name="TextBox 109">
              <a:extLst>
                <a:ext uri="{FF2B5EF4-FFF2-40B4-BE49-F238E27FC236}">
                  <a16:creationId xmlns:a16="http://schemas.microsoft.com/office/drawing/2014/main" id="{3CAE60EA-E04B-4CC5-98BD-9AFBEF67C5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8268" y="2655445"/>
              <a:ext cx="500063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998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2</a:t>
              </a:r>
              <a:endParaRPr lang="zh-CN" altLang="en-US" sz="3998" b="1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221" name="组合 5">
            <a:extLst>
              <a:ext uri="{FF2B5EF4-FFF2-40B4-BE49-F238E27FC236}">
                <a16:creationId xmlns:a16="http://schemas.microsoft.com/office/drawing/2014/main" id="{7E5E65F0-7F3D-4F70-910F-BD9F127AFD48}"/>
              </a:ext>
            </a:extLst>
          </p:cNvPr>
          <p:cNvGrpSpPr>
            <a:grpSpLocks/>
          </p:cNvGrpSpPr>
          <p:nvPr/>
        </p:nvGrpSpPr>
        <p:grpSpPr bwMode="auto">
          <a:xfrm>
            <a:off x="5376350" y="3279833"/>
            <a:ext cx="6030144" cy="788680"/>
            <a:chOff x="5611081" y="3633345"/>
            <a:chExt cx="6032315" cy="788987"/>
          </a:xfrm>
        </p:grpSpPr>
        <p:sp>
          <p:nvSpPr>
            <p:cNvPr id="9240" name="Freeform 11">
              <a:extLst>
                <a:ext uri="{FF2B5EF4-FFF2-40B4-BE49-F238E27FC236}">
                  <a16:creationId xmlns:a16="http://schemas.microsoft.com/office/drawing/2014/main" id="{F0ECAD05-DCF4-42C6-9DF9-5EC500D3F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4593" y="3633345"/>
              <a:ext cx="892175" cy="112712"/>
            </a:xfrm>
            <a:custGeom>
              <a:avLst/>
              <a:gdLst>
                <a:gd name="T0" fmla="*/ 2147483647 w 1156"/>
                <a:gd name="T1" fmla="*/ 0 h 142"/>
                <a:gd name="T2" fmla="*/ 2147483647 w 1156"/>
                <a:gd name="T3" fmla="*/ 0 h 142"/>
                <a:gd name="T4" fmla="*/ 2147483647 w 1156"/>
                <a:gd name="T5" fmla="*/ 2147483647 h 142"/>
                <a:gd name="T6" fmla="*/ 0 w 1156"/>
                <a:gd name="T7" fmla="*/ 2147483647 h 142"/>
                <a:gd name="T8" fmla="*/ 2147483647 w 1156"/>
                <a:gd name="T9" fmla="*/ 0 h 1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06B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5" name="Freeform 10">
              <a:extLst>
                <a:ext uri="{FF2B5EF4-FFF2-40B4-BE49-F238E27FC236}">
                  <a16:creationId xmlns:a16="http://schemas.microsoft.com/office/drawing/2014/main" id="{1E83A63E-DAA5-46FB-BD78-0831C5EE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081" y="3720658"/>
              <a:ext cx="6032315" cy="701674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noFill/>
            <a:ln w="10" cap="flat" cmpd="sng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6" name="Rectangle 12">
              <a:extLst>
                <a:ext uri="{FF2B5EF4-FFF2-40B4-BE49-F238E27FC236}">
                  <a16:creationId xmlns:a16="http://schemas.microsoft.com/office/drawing/2014/main" id="{A0EDB8B8-DDC8-4817-9115-7F78A44CC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311" y="3633345"/>
              <a:ext cx="720703" cy="7381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9243" name="TextBox 115">
              <a:extLst>
                <a:ext uri="{FF2B5EF4-FFF2-40B4-BE49-F238E27FC236}">
                  <a16:creationId xmlns:a16="http://schemas.microsoft.com/office/drawing/2014/main" id="{C5A8233C-A94A-4828-A4E9-F3DDFFC5CE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0593" y="3809884"/>
              <a:ext cx="1979968" cy="52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项目时间线</a:t>
              </a:r>
            </a:p>
          </p:txBody>
        </p:sp>
        <p:sp>
          <p:nvSpPr>
            <p:cNvPr id="9244" name="TextBox 116">
              <a:extLst>
                <a:ext uri="{FF2B5EF4-FFF2-40B4-BE49-F238E27FC236}">
                  <a16:creationId xmlns:a16="http://schemas.microsoft.com/office/drawing/2014/main" id="{772B941C-ABC4-45FD-9FCD-025EFF64FF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8268" y="3652395"/>
              <a:ext cx="500063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998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3</a:t>
              </a:r>
              <a:endParaRPr lang="zh-CN" altLang="en-US" sz="3998" b="1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222" name="组合 6">
            <a:extLst>
              <a:ext uri="{FF2B5EF4-FFF2-40B4-BE49-F238E27FC236}">
                <a16:creationId xmlns:a16="http://schemas.microsoft.com/office/drawing/2014/main" id="{496AE34A-32D1-445C-9F92-FDF077528708}"/>
              </a:ext>
            </a:extLst>
          </p:cNvPr>
          <p:cNvGrpSpPr>
            <a:grpSpLocks/>
          </p:cNvGrpSpPr>
          <p:nvPr/>
        </p:nvGrpSpPr>
        <p:grpSpPr bwMode="auto">
          <a:xfrm>
            <a:off x="5520757" y="4282741"/>
            <a:ext cx="6030144" cy="788680"/>
            <a:chOff x="5611081" y="4642995"/>
            <a:chExt cx="6032315" cy="788987"/>
          </a:xfrm>
        </p:grpSpPr>
        <p:sp>
          <p:nvSpPr>
            <p:cNvPr id="9235" name="Freeform 11">
              <a:extLst>
                <a:ext uri="{FF2B5EF4-FFF2-40B4-BE49-F238E27FC236}">
                  <a16:creationId xmlns:a16="http://schemas.microsoft.com/office/drawing/2014/main" id="{FB8F0C86-19CA-4A65-8B29-06239BE62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4593" y="4642995"/>
              <a:ext cx="892175" cy="112712"/>
            </a:xfrm>
            <a:custGeom>
              <a:avLst/>
              <a:gdLst>
                <a:gd name="T0" fmla="*/ 2147483647 w 1156"/>
                <a:gd name="T1" fmla="*/ 0 h 142"/>
                <a:gd name="T2" fmla="*/ 2147483647 w 1156"/>
                <a:gd name="T3" fmla="*/ 0 h 142"/>
                <a:gd name="T4" fmla="*/ 2147483647 w 1156"/>
                <a:gd name="T5" fmla="*/ 2147483647 h 142"/>
                <a:gd name="T6" fmla="*/ 0 w 1156"/>
                <a:gd name="T7" fmla="*/ 2147483647 h 142"/>
                <a:gd name="T8" fmla="*/ 2147483647 w 1156"/>
                <a:gd name="T9" fmla="*/ 0 h 1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06B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8" name="Freeform 10">
              <a:extLst>
                <a:ext uri="{FF2B5EF4-FFF2-40B4-BE49-F238E27FC236}">
                  <a16:creationId xmlns:a16="http://schemas.microsoft.com/office/drawing/2014/main" id="{2E82A588-A80B-4174-B551-7B488096A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081" y="4730308"/>
              <a:ext cx="6032315" cy="701674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noFill/>
            <a:ln w="10" cap="flat" cmpd="sng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4349" name="Rectangle 12">
              <a:extLst>
                <a:ext uri="{FF2B5EF4-FFF2-40B4-BE49-F238E27FC236}">
                  <a16:creationId xmlns:a16="http://schemas.microsoft.com/office/drawing/2014/main" id="{093ED437-8A22-4E7C-9D86-2E5E686682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310" y="4642995"/>
              <a:ext cx="720703" cy="7381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9238" name="TextBox 117">
              <a:extLst>
                <a:ext uri="{FF2B5EF4-FFF2-40B4-BE49-F238E27FC236}">
                  <a16:creationId xmlns:a16="http://schemas.microsoft.com/office/drawing/2014/main" id="{12725929-EB59-45C5-9A4E-C77997FF1A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0593" y="4819534"/>
              <a:ext cx="3775277" cy="52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各模块需求及完成情况</a:t>
              </a:r>
            </a:p>
          </p:txBody>
        </p:sp>
        <p:sp>
          <p:nvSpPr>
            <p:cNvPr id="9239" name="TextBox 118">
              <a:extLst>
                <a:ext uri="{FF2B5EF4-FFF2-40B4-BE49-F238E27FC236}">
                  <a16:creationId xmlns:a16="http://schemas.microsoft.com/office/drawing/2014/main" id="{EEF3B087-23FC-4B07-8CE5-17E01E256C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8268" y="4673157"/>
              <a:ext cx="500063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998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4</a:t>
              </a:r>
              <a:endParaRPr lang="zh-CN" altLang="en-US" sz="3998" b="1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4365" name="矩形 12">
            <a:extLst>
              <a:ext uri="{FF2B5EF4-FFF2-40B4-BE49-F238E27FC236}">
                <a16:creationId xmlns:a16="http://schemas.microsoft.com/office/drawing/2014/main" id="{9B98E3D7-93EB-4270-A194-FF4EF8E9A5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2777" y="5741086"/>
            <a:ext cx="1732873" cy="78233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4367" name="TextBox 104">
            <a:extLst>
              <a:ext uri="{FF2B5EF4-FFF2-40B4-BE49-F238E27FC236}">
                <a16:creationId xmlns:a16="http://schemas.microsoft.com/office/drawing/2014/main" id="{09892492-304A-4281-8237-511CDA1EF8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625" y="5882317"/>
            <a:ext cx="902934" cy="522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rgbClr val="FFFFFF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4364" name="Freeform 6">
            <a:extLst>
              <a:ext uri="{FF2B5EF4-FFF2-40B4-BE49-F238E27FC236}">
                <a16:creationId xmlns:a16="http://schemas.microsoft.com/office/drawing/2014/main" id="{30D3253B-2142-480D-95B2-38AA81B3F2F9}"/>
              </a:ext>
            </a:extLst>
          </p:cNvPr>
          <p:cNvSpPr>
            <a:spLocks/>
          </p:cNvSpPr>
          <p:nvPr/>
        </p:nvSpPr>
        <p:spPr bwMode="auto">
          <a:xfrm>
            <a:off x="4116665" y="1339"/>
            <a:ext cx="1115577" cy="6869605"/>
          </a:xfrm>
          <a:custGeom>
            <a:avLst/>
            <a:gdLst>
              <a:gd name="T0" fmla="*/ 0 w 1457"/>
              <a:gd name="T1" fmla="*/ 0 h 9000"/>
              <a:gd name="T2" fmla="*/ 224 w 1457"/>
              <a:gd name="T3" fmla="*/ 0 h 9000"/>
              <a:gd name="T4" fmla="*/ 1457 w 1457"/>
              <a:gd name="T5" fmla="*/ 9000 h 9000"/>
              <a:gd name="T6" fmla="*/ 1233 w 1457"/>
              <a:gd name="T7" fmla="*/ 9000 h 9000"/>
              <a:gd name="T8" fmla="*/ 0 w 1457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57" h="9000">
                <a:moveTo>
                  <a:pt x="0" y="0"/>
                </a:moveTo>
                <a:lnTo>
                  <a:pt x="224" y="0"/>
                </a:lnTo>
                <a:lnTo>
                  <a:pt x="1457" y="9000"/>
                </a:lnTo>
                <a:lnTo>
                  <a:pt x="1233" y="9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glow>
              <a:schemeClr val="accent1">
                <a:alpha val="4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9228" name="图片 38">
            <a:extLst>
              <a:ext uri="{FF2B5EF4-FFF2-40B4-BE49-F238E27FC236}">
                <a16:creationId xmlns:a16="http://schemas.microsoft.com/office/drawing/2014/main" id="{D6DF7825-1B33-44E1-BB09-6314F3C9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1813" y="405994"/>
            <a:ext cx="2254957" cy="51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29" name="组合 6">
            <a:extLst>
              <a:ext uri="{FF2B5EF4-FFF2-40B4-BE49-F238E27FC236}">
                <a16:creationId xmlns:a16="http://schemas.microsoft.com/office/drawing/2014/main" id="{8391E704-117C-4568-B825-05ED1CFF23F9}"/>
              </a:ext>
            </a:extLst>
          </p:cNvPr>
          <p:cNvGrpSpPr>
            <a:grpSpLocks/>
          </p:cNvGrpSpPr>
          <p:nvPr/>
        </p:nvGrpSpPr>
        <p:grpSpPr bwMode="auto">
          <a:xfrm>
            <a:off x="5681031" y="5287238"/>
            <a:ext cx="6030144" cy="788679"/>
            <a:chOff x="5611081" y="4642995"/>
            <a:chExt cx="6032315" cy="788987"/>
          </a:xfrm>
        </p:grpSpPr>
        <p:sp>
          <p:nvSpPr>
            <p:cNvPr id="9230" name="Freeform 11">
              <a:extLst>
                <a:ext uri="{FF2B5EF4-FFF2-40B4-BE49-F238E27FC236}">
                  <a16:creationId xmlns:a16="http://schemas.microsoft.com/office/drawing/2014/main" id="{A819BAC1-E7A1-431A-BE08-E6C9E26FA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4593" y="4642995"/>
              <a:ext cx="892175" cy="112712"/>
            </a:xfrm>
            <a:custGeom>
              <a:avLst/>
              <a:gdLst>
                <a:gd name="T0" fmla="*/ 2147483647 w 1156"/>
                <a:gd name="T1" fmla="*/ 0 h 142"/>
                <a:gd name="T2" fmla="*/ 2147483647 w 1156"/>
                <a:gd name="T3" fmla="*/ 0 h 142"/>
                <a:gd name="T4" fmla="*/ 2147483647 w 1156"/>
                <a:gd name="T5" fmla="*/ 2147483647 h 142"/>
                <a:gd name="T6" fmla="*/ 0 w 1156"/>
                <a:gd name="T7" fmla="*/ 2147483647 h 142"/>
                <a:gd name="T8" fmla="*/ 2147483647 w 1156"/>
                <a:gd name="T9" fmla="*/ 0 h 1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56" h="142">
                  <a:moveTo>
                    <a:pt x="111" y="0"/>
                  </a:moveTo>
                  <a:lnTo>
                    <a:pt x="1045" y="0"/>
                  </a:lnTo>
                  <a:lnTo>
                    <a:pt x="1156" y="142"/>
                  </a:lnTo>
                  <a:lnTo>
                    <a:pt x="0" y="142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06B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9A748AEE-9EF0-4E7B-957E-1A4503AD1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081" y="4730307"/>
              <a:ext cx="6032315" cy="701675"/>
            </a:xfrm>
            <a:custGeom>
              <a:avLst/>
              <a:gdLst>
                <a:gd name="T0" fmla="*/ 97 w 8676"/>
                <a:gd name="T1" fmla="*/ 0 h 884"/>
                <a:gd name="T2" fmla="*/ 8475 w 8676"/>
                <a:gd name="T3" fmla="*/ 0 h 884"/>
                <a:gd name="T4" fmla="*/ 8676 w 8676"/>
                <a:gd name="T5" fmla="*/ 202 h 884"/>
                <a:gd name="T6" fmla="*/ 8676 w 8676"/>
                <a:gd name="T7" fmla="*/ 788 h 884"/>
                <a:gd name="T8" fmla="*/ 8579 w 8676"/>
                <a:gd name="T9" fmla="*/ 884 h 884"/>
                <a:gd name="T10" fmla="*/ 97 w 8676"/>
                <a:gd name="T11" fmla="*/ 884 h 884"/>
                <a:gd name="T12" fmla="*/ 0 w 8676"/>
                <a:gd name="T13" fmla="*/ 788 h 884"/>
                <a:gd name="T14" fmla="*/ 0 w 8676"/>
                <a:gd name="T15" fmla="*/ 96 h 884"/>
                <a:gd name="T16" fmla="*/ 97 w 8676"/>
                <a:gd name="T17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6" h="884">
                  <a:moveTo>
                    <a:pt x="97" y="0"/>
                  </a:moveTo>
                  <a:lnTo>
                    <a:pt x="8475" y="0"/>
                  </a:lnTo>
                  <a:lnTo>
                    <a:pt x="8676" y="202"/>
                  </a:lnTo>
                  <a:lnTo>
                    <a:pt x="8676" y="788"/>
                  </a:lnTo>
                  <a:cubicBezTo>
                    <a:pt x="8676" y="841"/>
                    <a:pt x="8632" y="884"/>
                    <a:pt x="8579" y="884"/>
                  </a:cubicBezTo>
                  <a:lnTo>
                    <a:pt x="97" y="884"/>
                  </a:lnTo>
                  <a:cubicBezTo>
                    <a:pt x="44" y="884"/>
                    <a:pt x="0" y="841"/>
                    <a:pt x="0" y="788"/>
                  </a:cubicBezTo>
                  <a:lnTo>
                    <a:pt x="0" y="96"/>
                  </a:lnTo>
                  <a:cubicBezTo>
                    <a:pt x="0" y="43"/>
                    <a:pt x="44" y="0"/>
                    <a:pt x="97" y="0"/>
                  </a:cubicBezTo>
                  <a:close/>
                </a:path>
              </a:pathLst>
            </a:custGeom>
            <a:noFill/>
            <a:ln w="10" cap="flat" cmpd="sng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34" name="Rectangle 12">
              <a:extLst>
                <a:ext uri="{FF2B5EF4-FFF2-40B4-BE49-F238E27FC236}">
                  <a16:creationId xmlns:a16="http://schemas.microsoft.com/office/drawing/2014/main" id="{B293C94F-ECCA-4899-91BC-9E2EC535F9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311" y="4642995"/>
              <a:ext cx="720703" cy="7381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9233" name="TextBox 117">
              <a:extLst>
                <a:ext uri="{FF2B5EF4-FFF2-40B4-BE49-F238E27FC236}">
                  <a16:creationId xmlns:a16="http://schemas.microsoft.com/office/drawing/2014/main" id="{ECF511BB-BA88-4C8C-97B3-CACC195B1B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0593" y="4819534"/>
              <a:ext cx="341621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799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项目下阶段实施评审</a:t>
              </a:r>
            </a:p>
          </p:txBody>
        </p:sp>
        <p:sp>
          <p:nvSpPr>
            <p:cNvPr id="9234" name="TextBox 118">
              <a:extLst>
                <a:ext uri="{FF2B5EF4-FFF2-40B4-BE49-F238E27FC236}">
                  <a16:creationId xmlns:a16="http://schemas.microsoft.com/office/drawing/2014/main" id="{AABECA76-5F47-4BFF-B936-90EAA70F12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8268" y="4673157"/>
              <a:ext cx="500063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2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3998" b="1">
                  <a:solidFill>
                    <a:schemeClr val="bg1"/>
                  </a:solidFill>
                  <a:latin typeface="微软雅黑" panose="020B0503020204020204" pitchFamily="34" charset="-122"/>
                </a:rPr>
                <a:t>5</a:t>
              </a:r>
              <a:endParaRPr lang="zh-CN" altLang="en-US" sz="3998" b="1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10235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5" grpId="0" bldLvl="0" animBg="1" autoUpdateAnimBg="0"/>
      <p:bldP spid="1436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860C1776-A23F-4774-9387-DD3CAEBF47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F6CDA2E4-A949-4E77-8EF9-88225372B73B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>
              <a:solidFill>
                <a:schemeClr val="bg1"/>
              </a:solidFill>
            </a:endParaRPr>
          </a:p>
        </p:txBody>
      </p:sp>
      <p:pic>
        <p:nvPicPr>
          <p:cNvPr id="10244" name="图片 48">
            <a:extLst>
              <a:ext uri="{FF2B5EF4-FFF2-40B4-BE49-F238E27FC236}">
                <a16:creationId xmlns:a16="http://schemas.microsoft.com/office/drawing/2014/main" id="{3F91BBD7-67AE-42D4-B512-8B12A3829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49C4F1D2-E4DB-4A48-B001-7BAA0C90FE18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056DF246-CBF5-4298-9FD2-CD21BD176D3F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9BA85134-E77A-4B13-A8F3-33E98BC63AF4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4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8C35972-C58C-4769-8021-520FC85B5E40}"/>
              </a:ext>
            </a:extLst>
          </p:cNvPr>
          <p:cNvSpPr/>
          <p:nvPr/>
        </p:nvSpPr>
        <p:spPr>
          <a:xfrm>
            <a:off x="3049984" y="1342253"/>
            <a:ext cx="5758788" cy="766463"/>
          </a:xfrm>
          <a:prstGeom prst="rect">
            <a:avLst/>
          </a:prstGeom>
          <a:noFill/>
          <a:ln w="25400" cap="flat" cmpd="sng" algn="ctr">
            <a:solidFill>
              <a:srgbClr val="0070C0"/>
            </a:solidFill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E375850-1FFB-4EF2-A096-0A52A003E228}"/>
              </a:ext>
            </a:extLst>
          </p:cNvPr>
          <p:cNvSpPr/>
          <p:nvPr/>
        </p:nvSpPr>
        <p:spPr bwMode="auto">
          <a:xfrm>
            <a:off x="3057919" y="1342254"/>
            <a:ext cx="5750854" cy="756941"/>
          </a:xfrm>
          <a:prstGeom prst="rect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1D1C08C9-5C4A-4642-8D0A-A41A0F650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2368964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项目☞项目目标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AFD9133-0C00-4ADA-876F-A56985699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1485073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项目☞立项背景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AC5EDFA-EE50-4B7D-A31A-F8FABB6CB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85" y="3183034"/>
            <a:ext cx="3846620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项目☞项目时间线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06407AC-EF98-4C54-8294-609D0445E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0" y="3976474"/>
            <a:ext cx="5192617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项目☞各模块需求及完成情况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1D160AE-0442-4D67-B392-849188F20A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1" y="4717547"/>
            <a:ext cx="4923418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项目☞项目下阶段实施评审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剪去对角的矩形 90">
            <a:extLst>
              <a:ext uri="{FF2B5EF4-FFF2-40B4-BE49-F238E27FC236}">
                <a16:creationId xmlns:a16="http://schemas.microsoft.com/office/drawing/2014/main" id="{3AA2166E-9A55-4362-92D4-B88A416156B8}"/>
              </a:ext>
            </a:extLst>
          </p:cNvPr>
          <p:cNvSpPr/>
          <p:nvPr/>
        </p:nvSpPr>
        <p:spPr bwMode="auto">
          <a:xfrm>
            <a:off x="6125358" y="4730242"/>
            <a:ext cx="3684736" cy="282465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67" name="矩形 89">
            <a:extLst>
              <a:ext uri="{FF2B5EF4-FFF2-40B4-BE49-F238E27FC236}">
                <a16:creationId xmlns:a16="http://schemas.microsoft.com/office/drawing/2014/main" id="{F21B1BD5-3A91-45ED-A59A-51E4BD3F5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6616" y="5012707"/>
            <a:ext cx="3643477" cy="1388521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89" name="剪去对角的矩形 88">
            <a:extLst>
              <a:ext uri="{FF2B5EF4-FFF2-40B4-BE49-F238E27FC236}">
                <a16:creationId xmlns:a16="http://schemas.microsoft.com/office/drawing/2014/main" id="{181B9BAE-88DD-4FBB-A5EA-9990DB43B4FB}"/>
              </a:ext>
            </a:extLst>
          </p:cNvPr>
          <p:cNvSpPr/>
          <p:nvPr/>
        </p:nvSpPr>
        <p:spPr bwMode="auto">
          <a:xfrm>
            <a:off x="1632900" y="4730242"/>
            <a:ext cx="3757732" cy="282465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69" name="矩形 87">
            <a:extLst>
              <a:ext uri="{FF2B5EF4-FFF2-40B4-BE49-F238E27FC236}">
                <a16:creationId xmlns:a16="http://schemas.microsoft.com/office/drawing/2014/main" id="{1400E66B-2F72-4001-9FE5-8ED7F92C30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5897" y="4990490"/>
            <a:ext cx="3643477" cy="1390107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86" name="剪去对角的矩形 85">
            <a:extLst>
              <a:ext uri="{FF2B5EF4-FFF2-40B4-BE49-F238E27FC236}">
                <a16:creationId xmlns:a16="http://schemas.microsoft.com/office/drawing/2014/main" id="{48957BD3-F865-4C12-987C-285DDD1AED56}"/>
              </a:ext>
            </a:extLst>
          </p:cNvPr>
          <p:cNvSpPr/>
          <p:nvPr/>
        </p:nvSpPr>
        <p:spPr bwMode="auto">
          <a:xfrm>
            <a:off x="6095207" y="3014825"/>
            <a:ext cx="3686322" cy="282465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71" name="矩形 84">
            <a:extLst>
              <a:ext uri="{FF2B5EF4-FFF2-40B4-BE49-F238E27FC236}">
                <a16:creationId xmlns:a16="http://schemas.microsoft.com/office/drawing/2014/main" id="{3180CFFE-87C8-44BD-AD1C-1FAFB932BE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052" y="3284595"/>
            <a:ext cx="3643477" cy="1296481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84" name="剪去对角的矩形 83">
            <a:extLst>
              <a:ext uri="{FF2B5EF4-FFF2-40B4-BE49-F238E27FC236}">
                <a16:creationId xmlns:a16="http://schemas.microsoft.com/office/drawing/2014/main" id="{404F21A3-6990-4BD8-B98A-9A7564926EF9}"/>
              </a:ext>
            </a:extLst>
          </p:cNvPr>
          <p:cNvSpPr/>
          <p:nvPr/>
        </p:nvSpPr>
        <p:spPr bwMode="auto">
          <a:xfrm>
            <a:off x="6139640" y="1126438"/>
            <a:ext cx="3684736" cy="280877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73" name="矩形 82">
            <a:extLst>
              <a:ext uri="{FF2B5EF4-FFF2-40B4-BE49-F238E27FC236}">
                <a16:creationId xmlns:a16="http://schemas.microsoft.com/office/drawing/2014/main" id="{7EB945B2-D94E-46C8-AFD5-B5062F34A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6616" y="1413663"/>
            <a:ext cx="3643477" cy="1388521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82" name="剪去对角的矩形 81">
            <a:extLst>
              <a:ext uri="{FF2B5EF4-FFF2-40B4-BE49-F238E27FC236}">
                <a16:creationId xmlns:a16="http://schemas.microsoft.com/office/drawing/2014/main" id="{FB1CC4FE-0720-44AE-9329-FE25EFDC54EA}"/>
              </a:ext>
            </a:extLst>
          </p:cNvPr>
          <p:cNvSpPr/>
          <p:nvPr/>
        </p:nvSpPr>
        <p:spPr bwMode="auto">
          <a:xfrm>
            <a:off x="1663051" y="3003716"/>
            <a:ext cx="3686323" cy="280878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75" name="矩形 80">
            <a:extLst>
              <a:ext uri="{FF2B5EF4-FFF2-40B4-BE49-F238E27FC236}">
                <a16:creationId xmlns:a16="http://schemas.microsoft.com/office/drawing/2014/main" id="{4228CCA4-4944-4E39-A3AF-2106D8445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5897" y="3284595"/>
            <a:ext cx="3643477" cy="1161596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3" name="剪去对角的矩形 2">
            <a:extLst>
              <a:ext uri="{FF2B5EF4-FFF2-40B4-BE49-F238E27FC236}">
                <a16:creationId xmlns:a16="http://schemas.microsoft.com/office/drawing/2014/main" id="{36BEF22E-B3C0-485C-A58F-AD80290A3BE4}"/>
              </a:ext>
            </a:extLst>
          </p:cNvPr>
          <p:cNvSpPr/>
          <p:nvPr/>
        </p:nvSpPr>
        <p:spPr bwMode="auto">
          <a:xfrm>
            <a:off x="1618618" y="1131198"/>
            <a:ext cx="3686323" cy="282465"/>
          </a:xfrm>
          <a:prstGeom prst="snip2Diag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11277" name="矩形 1">
            <a:extLst>
              <a:ext uri="{FF2B5EF4-FFF2-40B4-BE49-F238E27FC236}">
                <a16:creationId xmlns:a16="http://schemas.microsoft.com/office/drawing/2014/main" id="{64148EF0-8562-4F7C-BB37-734369B36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1464" y="1413663"/>
            <a:ext cx="3643477" cy="1388521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799"/>
          </a:p>
        </p:txBody>
      </p:sp>
      <p:sp>
        <p:nvSpPr>
          <p:cNvPr id="17410" name="TextBox 76">
            <a:extLst>
              <a:ext uri="{FF2B5EF4-FFF2-40B4-BE49-F238E27FC236}">
                <a16:creationId xmlns:a16="http://schemas.microsoft.com/office/drawing/2014/main" id="{BE780D07-DECD-4B56-894F-FD7429A932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162020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立项背景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62140399-804F-4277-B522-1A95F7E1E9ED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>
              <a:solidFill>
                <a:schemeClr val="bg1"/>
              </a:solidFill>
            </a:endParaRPr>
          </a:p>
        </p:txBody>
      </p:sp>
      <p:pic>
        <p:nvPicPr>
          <p:cNvPr id="11280" name="图片 48">
            <a:extLst>
              <a:ext uri="{FF2B5EF4-FFF2-40B4-BE49-F238E27FC236}">
                <a16:creationId xmlns:a16="http://schemas.microsoft.com/office/drawing/2014/main" id="{C6DDFBDC-6CB6-453C-A315-BF6A6A4A6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47430B9-ED8E-4CEC-895E-5A0D5DDCBC8F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B369523F-12E7-48AB-BFA6-3A0E246F1958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58EA10DF-B1FA-4648-BA17-5E4D00FCF315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5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3" name="文本框 9">
            <a:extLst>
              <a:ext uri="{FF2B5EF4-FFF2-40B4-BE49-F238E27FC236}">
                <a16:creationId xmlns:a16="http://schemas.microsoft.com/office/drawing/2014/main" id="{1B71B9D5-603B-4D58-88F2-160CE2995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8618" y="1126438"/>
            <a:ext cx="3613327" cy="338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1</a:t>
            </a:r>
            <a:r>
              <a:rPr lang="zh-CN" altLang="en-US" sz="1599"/>
              <a:t>：老集控无法正常监视改造机组</a:t>
            </a:r>
            <a:endParaRPr lang="en-US" altLang="zh-CN" sz="1599"/>
          </a:p>
        </p:txBody>
      </p:sp>
      <p:sp>
        <p:nvSpPr>
          <p:cNvPr id="11284" name="矩形 68">
            <a:extLst>
              <a:ext uri="{FF2B5EF4-FFF2-40B4-BE49-F238E27FC236}">
                <a16:creationId xmlns:a16="http://schemas.microsoft.com/office/drawing/2014/main" id="{5774684E-DE39-47DB-8624-A5E02192E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8618" y="1372404"/>
            <a:ext cx="3829142" cy="1383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老旧风场提质增效与深度改造，包括变桨、主控等系统的改造升级、大部件的更换甚至是整机的更换（以大换小），设备及传感器的不同导致机组监测点发生变化，加上部分集控厂家退出市场，老集控不能继续升级导致无法正常监控改造机组的运行情况。</a:t>
            </a:r>
            <a:endParaRPr lang="en-US" altLang="zh-CN" sz="1399"/>
          </a:p>
        </p:txBody>
      </p:sp>
      <p:sp>
        <p:nvSpPr>
          <p:cNvPr id="11285" name="文本框 9">
            <a:extLst>
              <a:ext uri="{FF2B5EF4-FFF2-40B4-BE49-F238E27FC236}">
                <a16:creationId xmlns:a16="http://schemas.microsoft.com/office/drawing/2014/main" id="{7C8E3CC0-A2E1-4AF2-BD77-A316954F8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6616" y="1116917"/>
            <a:ext cx="2996030" cy="338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2</a:t>
            </a:r>
            <a:r>
              <a:rPr lang="zh-CN" altLang="en-US" sz="1599"/>
              <a:t>：集控扩容</a:t>
            </a:r>
            <a:endParaRPr lang="en-US" altLang="zh-CN" sz="1599"/>
          </a:p>
        </p:txBody>
      </p:sp>
      <p:sp>
        <p:nvSpPr>
          <p:cNvPr id="11286" name="矩形 70">
            <a:extLst>
              <a:ext uri="{FF2B5EF4-FFF2-40B4-BE49-F238E27FC236}">
                <a16:creationId xmlns:a16="http://schemas.microsoft.com/office/drawing/2014/main" id="{86F6F798-9B14-4CFE-A839-4A06CC9EEE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9640" y="1377165"/>
            <a:ext cx="3527634" cy="1385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具体描述：包括数据量扩容和机型扩容。</a:t>
            </a:r>
            <a:r>
              <a:rPr lang="en-US" altLang="zh-CN" sz="1399"/>
              <a:t>1</a:t>
            </a:r>
            <a:r>
              <a:rPr lang="zh-CN" altLang="en-US" sz="1399"/>
              <a:t>、随着风电场的不断扩充，老集控规划的容量无法支撑所有新风电场的接入；</a:t>
            </a:r>
            <a:r>
              <a:rPr lang="en-US" altLang="zh-CN" sz="1399"/>
              <a:t>2</a:t>
            </a:r>
            <a:r>
              <a:rPr lang="zh-CN" altLang="en-US" sz="1399"/>
              <a:t>、随着大风机和海上风机的发展，机型库迅速扩充，老集控规划时只支持单一或固定几种机型，无法跟进机型扩充的脚步。</a:t>
            </a:r>
            <a:endParaRPr lang="en-US" altLang="zh-CN" sz="1399"/>
          </a:p>
        </p:txBody>
      </p:sp>
      <p:sp>
        <p:nvSpPr>
          <p:cNvPr id="11287" name="文本框 9">
            <a:extLst>
              <a:ext uri="{FF2B5EF4-FFF2-40B4-BE49-F238E27FC236}">
                <a16:creationId xmlns:a16="http://schemas.microsoft.com/office/drawing/2014/main" id="{BA40FB36-11B1-48D6-BFA9-E752DE0982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1464" y="2997369"/>
            <a:ext cx="2994442" cy="338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3</a:t>
            </a:r>
            <a:r>
              <a:rPr lang="zh-CN" altLang="en-US" sz="1599"/>
              <a:t>：数据查询慢</a:t>
            </a:r>
            <a:endParaRPr lang="en-US" altLang="zh-CN" sz="1599"/>
          </a:p>
        </p:txBody>
      </p:sp>
      <p:sp>
        <p:nvSpPr>
          <p:cNvPr id="11288" name="矩形 72">
            <a:extLst>
              <a:ext uri="{FF2B5EF4-FFF2-40B4-BE49-F238E27FC236}">
                <a16:creationId xmlns:a16="http://schemas.microsoft.com/office/drawing/2014/main" id="{CC102338-63A5-4362-90FF-DF379AA07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1465" y="3278247"/>
            <a:ext cx="3570480" cy="1167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具体描述：老集控系统由于多年的数据积累致使数据查询性能下降，部分界面响应时间偏长，正常的功能体验较差，且数据量会继续不断增涨，导致系统性能越来越差，最终影响系统的正常使用。</a:t>
            </a:r>
            <a:endParaRPr lang="en-US" altLang="zh-CN" sz="1399"/>
          </a:p>
        </p:txBody>
      </p:sp>
      <p:sp>
        <p:nvSpPr>
          <p:cNvPr id="11289" name="文本框 9">
            <a:extLst>
              <a:ext uri="{FF2B5EF4-FFF2-40B4-BE49-F238E27FC236}">
                <a16:creationId xmlns:a16="http://schemas.microsoft.com/office/drawing/2014/main" id="{17E50359-DE92-47EA-BAE5-B8AC095BC4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9640" y="2997369"/>
            <a:ext cx="2996030" cy="338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4</a:t>
            </a:r>
            <a:r>
              <a:rPr lang="zh-CN" altLang="en-US" sz="1599"/>
              <a:t>：现有功能瘫痪成摆设</a:t>
            </a:r>
            <a:endParaRPr lang="en-US" altLang="zh-CN" sz="1599"/>
          </a:p>
        </p:txBody>
      </p:sp>
      <p:sp>
        <p:nvSpPr>
          <p:cNvPr id="11290" name="矩形 74">
            <a:extLst>
              <a:ext uri="{FF2B5EF4-FFF2-40B4-BE49-F238E27FC236}">
                <a16:creationId xmlns:a16="http://schemas.microsoft.com/office/drawing/2014/main" id="{FE3A9B53-4982-40F0-923F-69D4497423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9641" y="3243336"/>
            <a:ext cx="3875161" cy="1383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随着管理理念的转变以及上级公司领导关注的指标发生变化，老集控上报给上级公司的报表及数据报告与实际需求不一致，导致需要定期手动填报并生成报告进行向上汇报。这样不仅效率低而且容易出错，同时上级领导获取信息不及时，影响整体决策。</a:t>
            </a:r>
            <a:endParaRPr lang="en-US" altLang="zh-CN" sz="1399"/>
          </a:p>
        </p:txBody>
      </p:sp>
      <p:sp>
        <p:nvSpPr>
          <p:cNvPr id="11291" name="文本框 9">
            <a:extLst>
              <a:ext uri="{FF2B5EF4-FFF2-40B4-BE49-F238E27FC236}">
                <a16:creationId xmlns:a16="http://schemas.microsoft.com/office/drawing/2014/main" id="{12F7DEED-B193-4C5C-8F0D-04326F3034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1465" y="4696918"/>
            <a:ext cx="3786296" cy="338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5</a:t>
            </a:r>
            <a:r>
              <a:rPr lang="zh-CN" altLang="en-US" sz="1599"/>
              <a:t>：数据质量问题严重（清洗及备份）</a:t>
            </a:r>
            <a:endParaRPr lang="en-US" altLang="zh-CN" sz="1599"/>
          </a:p>
        </p:txBody>
      </p:sp>
      <p:sp>
        <p:nvSpPr>
          <p:cNvPr id="11292" name="矩形 76">
            <a:extLst>
              <a:ext uri="{FF2B5EF4-FFF2-40B4-BE49-F238E27FC236}">
                <a16:creationId xmlns:a16="http://schemas.microsoft.com/office/drawing/2014/main" id="{CFD19587-DDFF-4806-824A-2EE473CB8F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1464" y="4942884"/>
            <a:ext cx="3859292" cy="1383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随着数据分析、指标统计等需求的增加，业主对集控系统底层数据的完整性、准确性越来越重视，但是相当一部分老集控建设初期为考虑大数据的迅猛发展，存在数据缺失、数据不合理但入库的情况，为后续的数据分析及统计造成了困难。</a:t>
            </a:r>
            <a:endParaRPr lang="en-US" altLang="zh-CN" sz="1399"/>
          </a:p>
        </p:txBody>
      </p:sp>
      <p:sp>
        <p:nvSpPr>
          <p:cNvPr id="11293" name="文本框 9">
            <a:extLst>
              <a:ext uri="{FF2B5EF4-FFF2-40B4-BE49-F238E27FC236}">
                <a16:creationId xmlns:a16="http://schemas.microsoft.com/office/drawing/2014/main" id="{04C9144C-8D5F-489A-9680-5E49D625A7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9641" y="4696918"/>
            <a:ext cx="3670453" cy="338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99"/>
              <a:t>问题</a:t>
            </a:r>
            <a:r>
              <a:rPr lang="en-US" altLang="zh-CN" sz="1599"/>
              <a:t>6</a:t>
            </a:r>
            <a:r>
              <a:rPr lang="zh-CN" altLang="en-US" sz="1599"/>
              <a:t>：现有功能已无法满足实际需求</a:t>
            </a:r>
            <a:endParaRPr lang="en-US" altLang="zh-CN" sz="1599"/>
          </a:p>
        </p:txBody>
      </p:sp>
      <p:sp>
        <p:nvSpPr>
          <p:cNvPr id="11294" name="矩形 78">
            <a:extLst>
              <a:ext uri="{FF2B5EF4-FFF2-40B4-BE49-F238E27FC236}">
                <a16:creationId xmlns:a16="http://schemas.microsoft.com/office/drawing/2014/main" id="{C41FA6C6-388B-431F-9F72-7519ED1AEF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9641" y="4942884"/>
            <a:ext cx="3670453" cy="1383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399"/>
              <a:t>具体描述：老集控大部分只是实现了对风机的实时监视以及简单的报表统计，随着风电行业的发展以及机组容量的不断扩张，业主对集控系统有了新的需求，比如集中告警监视、故障预警、故障诊断、能效分析、备件统一管理等。</a:t>
            </a:r>
            <a:endParaRPr lang="en-US" altLang="zh-CN" sz="1399"/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CE9CA184-D189-4BE2-BD4E-8EF2348331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162020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立项背景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93C5ECC4-24CE-45A6-8648-3163713E39DD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2292" name="图片 48">
            <a:extLst>
              <a:ext uri="{FF2B5EF4-FFF2-40B4-BE49-F238E27FC236}">
                <a16:creationId xmlns:a16="http://schemas.microsoft.com/office/drawing/2014/main" id="{B7DE55F2-B06E-40D1-A157-92D60F681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BA64A99A-248A-43A7-B0FF-9EA187B06EF3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47ADDFDB-11F1-441B-A0E4-C33A66DBA7A7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4CB514D3-CAA4-4955-A42D-05AD42EFD1E6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6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295" name="Picture 2">
            <a:extLst>
              <a:ext uri="{FF2B5EF4-FFF2-40B4-BE49-F238E27FC236}">
                <a16:creationId xmlns:a16="http://schemas.microsoft.com/office/drawing/2014/main" id="{AA7118AE-BC54-4AB4-AF6B-B138EA813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047" y="837625"/>
            <a:ext cx="10603533" cy="5685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CD61C232-02D0-48A1-8BBF-0C23581ABB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>
                <a:solidFill>
                  <a:schemeClr val="bg1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0D8C1041-4D65-4B1D-AEE9-2B49577FA113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>
              <a:solidFill>
                <a:schemeClr val="bg1"/>
              </a:solidFill>
            </a:endParaRPr>
          </a:p>
        </p:txBody>
      </p:sp>
      <p:pic>
        <p:nvPicPr>
          <p:cNvPr id="13316" name="图片 48">
            <a:extLst>
              <a:ext uri="{FF2B5EF4-FFF2-40B4-BE49-F238E27FC236}">
                <a16:creationId xmlns:a16="http://schemas.microsoft.com/office/drawing/2014/main" id="{32C18B8C-AA0F-47B5-9CE5-3E77EA9DA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3225BDF8-D15E-4FA8-A3A8-6E96236AEA2A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BEF6D02A-E47E-4FEB-A354-5498E8520177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537466A1-90CE-4DCF-97BA-5B60032D5CEE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7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6C22839-CD1B-43CB-9F89-6DF1BCD59EAE}"/>
              </a:ext>
            </a:extLst>
          </p:cNvPr>
          <p:cNvSpPr/>
          <p:nvPr/>
        </p:nvSpPr>
        <p:spPr>
          <a:xfrm>
            <a:off x="3049984" y="2248361"/>
            <a:ext cx="5758788" cy="766464"/>
          </a:xfrm>
          <a:prstGeom prst="rect">
            <a:avLst/>
          </a:prstGeom>
          <a:noFill/>
          <a:ln w="25400" cap="flat" cmpd="sng" algn="ctr">
            <a:solidFill>
              <a:srgbClr val="0070C0"/>
            </a:solidFill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CEBD62A-5DE6-47B1-B0AE-C92DC9328EFE}"/>
              </a:ext>
            </a:extLst>
          </p:cNvPr>
          <p:cNvSpPr/>
          <p:nvPr/>
        </p:nvSpPr>
        <p:spPr bwMode="auto">
          <a:xfrm>
            <a:off x="3057919" y="2257883"/>
            <a:ext cx="5750854" cy="758529"/>
          </a:xfrm>
          <a:prstGeom prst="rect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3FAC6D40-A8B0-4500-84BC-A36DC78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2368964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项目☞项目目标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3CD30E3-FF68-47CC-80B1-829E1AD7CD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1485073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项目☞立项背景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D436D7F-8FE5-4CB7-8D30-3D5CE84E5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85" y="3183034"/>
            <a:ext cx="3846620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项目☞项目时间线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DE2666D-1575-4407-9F19-1509759FA8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0" y="3976474"/>
            <a:ext cx="5192617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项目☞各模块需求及完成情况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868D51C-98ED-4C1D-8631-9F0BC3411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1" y="4717547"/>
            <a:ext cx="4923418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项目☞项目下阶段实施评审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1B4107C7-6AF0-452A-B48A-C751DBE6C6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162020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项目目标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64D5B8FD-8511-48FE-8376-3994FBA22CC5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4340" name="图片 48">
            <a:extLst>
              <a:ext uri="{FF2B5EF4-FFF2-40B4-BE49-F238E27FC236}">
                <a16:creationId xmlns:a16="http://schemas.microsoft.com/office/drawing/2014/main" id="{9F012BD3-0142-43E5-B493-4095E6C08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78C3B2-E662-4EC2-8851-67E32A464D60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FF8DF054-49BB-4793-BCFE-7F464E20D688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F3FFF511-6005-4994-9033-6EBB7EA6B47C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8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AAC880A1-4B22-494B-86F6-8B343A2A34C1}"/>
              </a:ext>
            </a:extLst>
          </p:cNvPr>
          <p:cNvGraphicFramePr/>
          <p:nvPr/>
        </p:nvGraphicFramePr>
        <p:xfrm>
          <a:off x="337610" y="1125644"/>
          <a:ext cx="8997485" cy="48946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344" name="TextBox 1">
            <a:extLst>
              <a:ext uri="{FF2B5EF4-FFF2-40B4-BE49-F238E27FC236}">
                <a16:creationId xmlns:a16="http://schemas.microsoft.com/office/drawing/2014/main" id="{3A19A066-659E-4B63-9DA3-AFF7F9EA8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51433" y="1126438"/>
            <a:ext cx="2362864" cy="5014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999" dirty="0">
                <a:solidFill>
                  <a:schemeClr val="bg1"/>
                </a:solidFill>
                <a:ea typeface="宋体" panose="02010600030101010101" pitchFamily="2" charset="-122"/>
              </a:rPr>
              <a:t>除满足传统集中监控系统中的集中监视、故障管理、垡值告警管理、数据查询、数据统计分析以及报表管理等功能之外，为响应市场对高级应用的需求，集控</a:t>
            </a:r>
            <a:r>
              <a:rPr lang="en-US" altLang="zh-CN" sz="1999" dirty="0">
                <a:solidFill>
                  <a:schemeClr val="bg1"/>
                </a:solidFill>
                <a:ea typeface="宋体" panose="02010600030101010101" pitchFamily="2" charset="-122"/>
              </a:rPr>
              <a:t>2.0</a:t>
            </a:r>
            <a:r>
              <a:rPr lang="zh-CN" altLang="zh-CN" sz="1999" dirty="0">
                <a:solidFill>
                  <a:schemeClr val="bg1"/>
                </a:solidFill>
                <a:ea typeface="宋体" panose="02010600030101010101" pitchFamily="2" charset="-122"/>
              </a:rPr>
              <a:t>系统通过大数据平台实现数据治理，功能层面满足集中告警调度、故障预警、故障诊断、备品备件管理、绩效评价中心以及移动平台。</a:t>
            </a:r>
            <a:endParaRPr lang="zh-CN" altLang="en-US" sz="1999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76">
            <a:extLst>
              <a:ext uri="{FF2B5EF4-FFF2-40B4-BE49-F238E27FC236}">
                <a16:creationId xmlns:a16="http://schemas.microsoft.com/office/drawing/2014/main" id="{9EBFCFF2-E785-452C-A8F8-BD14D56702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652" y="191765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799" dirty="0">
                <a:solidFill>
                  <a:schemeClr val="bg1"/>
                </a:solidFill>
                <a:latin typeface="微软雅黑" panose="020B0503020204020204" pitchFamily="34" charset="-122"/>
              </a:rPr>
              <a:t>目录</a:t>
            </a:r>
          </a:p>
        </p:txBody>
      </p:sp>
      <p:sp>
        <p:nvSpPr>
          <p:cNvPr id="17411" name="Freeform 6">
            <a:extLst>
              <a:ext uri="{FF2B5EF4-FFF2-40B4-BE49-F238E27FC236}">
                <a16:creationId xmlns:a16="http://schemas.microsoft.com/office/drawing/2014/main" id="{4C59AB15-12CF-42DE-B955-5A95139B0377}"/>
              </a:ext>
            </a:extLst>
          </p:cNvPr>
          <p:cNvSpPr>
            <a:spLocks/>
          </p:cNvSpPr>
          <p:nvPr/>
        </p:nvSpPr>
        <p:spPr bwMode="auto">
          <a:xfrm>
            <a:off x="0" y="164788"/>
            <a:ext cx="477651" cy="576037"/>
          </a:xfrm>
          <a:custGeom>
            <a:avLst/>
            <a:gdLst>
              <a:gd name="T0" fmla="*/ 610 w 682"/>
              <a:gd name="T1" fmla="*/ 466 h 818"/>
              <a:gd name="T2" fmla="*/ 354 w 682"/>
              <a:gd name="T3" fmla="*/ 614 h 818"/>
              <a:gd name="T4" fmla="*/ 0 w 682"/>
              <a:gd name="T5" fmla="*/ 818 h 818"/>
              <a:gd name="T6" fmla="*/ 0 w 682"/>
              <a:gd name="T7" fmla="*/ 409 h 818"/>
              <a:gd name="T8" fmla="*/ 0 w 682"/>
              <a:gd name="T9" fmla="*/ 0 h 818"/>
              <a:gd name="T10" fmla="*/ 354 w 682"/>
              <a:gd name="T11" fmla="*/ 205 h 818"/>
              <a:gd name="T12" fmla="*/ 600 w 682"/>
              <a:gd name="T13" fmla="*/ 347 h 818"/>
              <a:gd name="T14" fmla="*/ 610 w 682"/>
              <a:gd name="T15" fmla="*/ 466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2" h="818">
                <a:moveTo>
                  <a:pt x="610" y="466"/>
                </a:moveTo>
                <a:lnTo>
                  <a:pt x="354" y="614"/>
                </a:lnTo>
                <a:lnTo>
                  <a:pt x="0" y="818"/>
                </a:lnTo>
                <a:lnTo>
                  <a:pt x="0" y="409"/>
                </a:lnTo>
                <a:lnTo>
                  <a:pt x="0" y="0"/>
                </a:lnTo>
                <a:lnTo>
                  <a:pt x="354" y="205"/>
                </a:lnTo>
                <a:cubicBezTo>
                  <a:pt x="436" y="252"/>
                  <a:pt x="518" y="299"/>
                  <a:pt x="600" y="347"/>
                </a:cubicBezTo>
                <a:cubicBezTo>
                  <a:pt x="682" y="388"/>
                  <a:pt x="668" y="427"/>
                  <a:pt x="610" y="46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pic>
        <p:nvPicPr>
          <p:cNvPr id="15364" name="图片 48">
            <a:extLst>
              <a:ext uri="{FF2B5EF4-FFF2-40B4-BE49-F238E27FC236}">
                <a16:creationId xmlns:a16="http://schemas.microsoft.com/office/drawing/2014/main" id="{5600D497-EDE8-40D5-87B1-D666A0E8F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365" y="228263"/>
            <a:ext cx="1991534" cy="44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218E2B4-F278-4CE3-82DB-EA54075AFDD4}"/>
              </a:ext>
            </a:extLst>
          </p:cNvPr>
          <p:cNvSpPr/>
          <p:nvPr/>
        </p:nvSpPr>
        <p:spPr bwMode="auto">
          <a:xfrm>
            <a:off x="11638179" y="6312362"/>
            <a:ext cx="553822" cy="553821"/>
          </a:xfrm>
          <a:prstGeom prst="triangle">
            <a:avLst>
              <a:gd name="adj" fmla="val 99671"/>
            </a:avLst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 sz="1799"/>
          </a:p>
        </p:txBody>
      </p:sp>
      <p:sp>
        <p:nvSpPr>
          <p:cNvPr id="55" name="灯片编号占位符 4">
            <a:extLst>
              <a:ext uri="{FF2B5EF4-FFF2-40B4-BE49-F238E27FC236}">
                <a16:creationId xmlns:a16="http://schemas.microsoft.com/office/drawing/2014/main" id="{A34660D2-64A7-426C-BC59-DEA43DD34C22}"/>
              </a:ext>
            </a:extLst>
          </p:cNvPr>
          <p:cNvSpPr txBox="1">
            <a:spLocks/>
          </p:cNvSpPr>
          <p:nvPr/>
        </p:nvSpPr>
        <p:spPr>
          <a:xfrm>
            <a:off x="11869864" y="6523416"/>
            <a:ext cx="272943" cy="261836"/>
          </a:xfrm>
          <a:prstGeom prst="rect">
            <a:avLst/>
          </a:prstGeo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BE35C168-E494-467A-BE41-C8E7F271F4B9}" type="slidenum">
              <a:rPr lang="zh-CN" altLang="en-US" sz="1599">
                <a:solidFill>
                  <a:schemeClr val="bg1"/>
                </a:solidFill>
                <a:latin typeface="微软雅黑" panose="020B0503020204020204" pitchFamily="34" charset="-122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9</a:t>
            </a:fld>
            <a:endParaRPr lang="zh-CN" altLang="en-US" sz="1599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0C93978-DCC8-476E-B961-6E4718504FA2}"/>
              </a:ext>
            </a:extLst>
          </p:cNvPr>
          <p:cNvSpPr/>
          <p:nvPr/>
        </p:nvSpPr>
        <p:spPr>
          <a:xfrm>
            <a:off x="3049984" y="3021172"/>
            <a:ext cx="5758788" cy="768050"/>
          </a:xfrm>
          <a:prstGeom prst="rect">
            <a:avLst/>
          </a:prstGeom>
          <a:noFill/>
          <a:ln w="25400" cap="flat" cmpd="sng" algn="ctr">
            <a:solidFill>
              <a:srgbClr val="0070C0"/>
            </a:solidFill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4859334-F9D9-448D-B7BA-3F20355C028A}"/>
              </a:ext>
            </a:extLst>
          </p:cNvPr>
          <p:cNvSpPr/>
          <p:nvPr/>
        </p:nvSpPr>
        <p:spPr bwMode="auto">
          <a:xfrm>
            <a:off x="3057919" y="3030694"/>
            <a:ext cx="5750854" cy="758529"/>
          </a:xfrm>
          <a:prstGeom prst="rect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121849" tIns="60924" rIns="121849" bIns="60924" anchor="ctr"/>
          <a:lstStyle/>
          <a:p>
            <a:pPr algn="ctr" defTabSz="1218682">
              <a:defRPr/>
            </a:pPr>
            <a:endParaRPr lang="zh-CN" altLang="en-US" sz="2099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AF64B70-4FAF-4340-A560-8B4E5119D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2368964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项目☞项目目标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4B070187-A6A3-4DB3-907B-DB63FE148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397" y="1485073"/>
            <a:ext cx="3577421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项目☞立项背景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C47A5CF-278F-4713-B7B2-ABB3A979CF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85" y="3183034"/>
            <a:ext cx="3846620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项目☞项目时间线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C9DA330-A7FE-4292-B3EA-87B85501B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0" y="3976474"/>
            <a:ext cx="5192617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项目☞各模块需求及完成情况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98F797C-75BA-48AD-8D76-6F2882297A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2201" y="4717547"/>
            <a:ext cx="4923418" cy="47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49" tIns="60924" rIns="121849" bIns="60924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五、集控</a:t>
            </a:r>
            <a:r>
              <a:rPr lang="en-US" altLang="zh-CN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sz="209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项目☞项目下阶段实施评审</a:t>
            </a:r>
            <a:endParaRPr lang="en-US" altLang="zh-CN" sz="2099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8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渐变星空互联网科技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2281</Words>
  <Application>Microsoft Office PowerPoint</Application>
  <PresentationFormat>宽屏</PresentationFormat>
  <Paragraphs>328</Paragraphs>
  <Slides>27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等线</vt:lpstr>
      <vt:lpstr>等线 Light</vt:lpstr>
      <vt:lpstr>宋体</vt:lpstr>
      <vt:lpstr>微软雅黑</vt:lpstr>
      <vt:lpstr>Arial</vt:lpstr>
      <vt:lpstr>Calibri</vt:lpstr>
      <vt:lpstr>Office 主题​​</vt:lpstr>
      <vt:lpstr>think-cell 幻灯片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Sun QT</cp:lastModifiedBy>
  <cp:revision>346</cp:revision>
  <dcterms:created xsi:type="dcterms:W3CDTF">2017-07-13T05:14:00Z</dcterms:created>
  <dcterms:modified xsi:type="dcterms:W3CDTF">2021-10-09T02:43:12Z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